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277" r:id="rId22"/>
    <p:sldId id="278" r:id="rId23"/>
    <p:sldId id="279" r:id="rId24"/>
    <p:sldId id="280" r:id="rId25"/>
    <p:sldId id="281" r:id="rId26"/>
    <p:sldId id="282" r:id="rId27"/>
    <p:sldId id="285" r:id="rId28"/>
    <p:sldId id="283" r:id="rId29"/>
    <p:sldId id="284" r:id="rId30"/>
    <p:sldId id="286" r:id="rId31"/>
    <p:sldId id="287" r:id="rId32"/>
    <p:sldId id="288" r:id="rId33"/>
    <p:sldId id="289" r:id="rId34"/>
    <p:sldId id="296" r:id="rId35"/>
    <p:sldId id="299" r:id="rId36"/>
    <p:sldId id="294" r:id="rId37"/>
    <p:sldId id="292" r:id="rId38"/>
    <p:sldId id="293" r:id="rId39"/>
    <p:sldId id="290" r:id="rId40"/>
    <p:sldId id="316" r:id="rId41"/>
    <p:sldId id="314" r:id="rId42"/>
    <p:sldId id="301" r:id="rId43"/>
    <p:sldId id="313" r:id="rId44"/>
    <p:sldId id="303" r:id="rId45"/>
    <p:sldId id="315" r:id="rId46"/>
    <p:sldId id="302" r:id="rId47"/>
    <p:sldId id="305" r:id="rId48"/>
    <p:sldId id="309" r:id="rId49"/>
    <p:sldId id="311" r:id="rId50"/>
    <p:sldId id="334" r:id="rId51"/>
    <p:sldId id="333" r:id="rId52"/>
    <p:sldId id="306" r:id="rId53"/>
    <p:sldId id="304" r:id="rId54"/>
    <p:sldId id="310" r:id="rId55"/>
    <p:sldId id="308" r:id="rId56"/>
    <p:sldId id="307" r:id="rId57"/>
    <p:sldId id="312" r:id="rId58"/>
    <p:sldId id="330" r:id="rId59"/>
    <p:sldId id="368" r:id="rId60"/>
    <p:sldId id="331" r:id="rId61"/>
    <p:sldId id="369" r:id="rId62"/>
    <p:sldId id="332" r:id="rId63"/>
    <p:sldId id="370" r:id="rId64"/>
    <p:sldId id="323" r:id="rId65"/>
    <p:sldId id="371" r:id="rId66"/>
    <p:sldId id="317" r:id="rId67"/>
    <p:sldId id="329" r:id="rId68"/>
    <p:sldId id="337" r:id="rId69"/>
    <p:sldId id="338" r:id="rId70"/>
    <p:sldId id="339" r:id="rId71"/>
    <p:sldId id="341" r:id="rId72"/>
    <p:sldId id="343" r:id="rId73"/>
    <p:sldId id="340" r:id="rId74"/>
    <p:sldId id="345" r:id="rId75"/>
    <p:sldId id="348" r:id="rId76"/>
    <p:sldId id="346" r:id="rId77"/>
    <p:sldId id="347" r:id="rId78"/>
    <p:sldId id="344" r:id="rId79"/>
    <p:sldId id="326" r:id="rId80"/>
    <p:sldId id="363" r:id="rId81"/>
    <p:sldId id="349" r:id="rId82"/>
    <p:sldId id="353" r:id="rId83"/>
    <p:sldId id="352" r:id="rId84"/>
    <p:sldId id="364" r:id="rId85"/>
    <p:sldId id="327" r:id="rId86"/>
    <p:sldId id="351" r:id="rId87"/>
    <p:sldId id="365" r:id="rId88"/>
    <p:sldId id="328" r:id="rId89"/>
    <p:sldId id="342" r:id="rId90"/>
    <p:sldId id="366" r:id="rId91"/>
    <p:sldId id="354" r:id="rId92"/>
    <p:sldId id="355" r:id="rId93"/>
    <p:sldId id="356" r:id="rId94"/>
    <p:sldId id="357" r:id="rId95"/>
    <p:sldId id="358" r:id="rId96"/>
    <p:sldId id="359" r:id="rId97"/>
    <p:sldId id="360" r:id="rId98"/>
    <p:sldId id="361" r:id="rId99"/>
    <p:sldId id="362" r:id="rId100"/>
    <p:sldId id="367" r:id="rId101"/>
    <p:sldId id="33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B5B"/>
    <a:srgbClr val="FFC000"/>
    <a:srgbClr val="156082"/>
    <a:srgbClr val="0000FF"/>
    <a:srgbClr val="FF5050"/>
    <a:srgbClr val="A6CAEC"/>
    <a:srgbClr val="D1D1D1"/>
    <a:srgbClr val="91BDE7"/>
    <a:srgbClr val="4E9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32"/>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09-Jun-25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47</a:t>
            </a:fld>
            <a:endParaRPr lang="en-US"/>
          </a:p>
        </p:txBody>
      </p:sp>
    </p:spTree>
    <p:extLst>
      <p:ext uri="{BB962C8B-B14F-4D97-AF65-F5344CB8AC3E}">
        <p14:creationId xmlns:p14="http://schemas.microsoft.com/office/powerpoint/2010/main" val="342094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B36A-B759-70DB-15A4-3223ECCD6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0812-CF14-9293-7E65-C2E196303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8A2DF-DDD9-3A88-5928-2CB9FC26AE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656FE-7FA7-437B-54CB-E8F30CA9169B}"/>
              </a:ext>
            </a:extLst>
          </p:cNvPr>
          <p:cNvSpPr>
            <a:spLocks noGrp="1"/>
          </p:cNvSpPr>
          <p:nvPr>
            <p:ph type="sldNum" sz="quarter" idx="5"/>
          </p:nvPr>
        </p:nvSpPr>
        <p:spPr/>
        <p:txBody>
          <a:bodyPr/>
          <a:lstStyle/>
          <a:p>
            <a:fld id="{EB1D9A0C-82B6-49D1-89D9-B47A889BEB4E}" type="slidenum">
              <a:rPr lang="en-US" smtClean="0"/>
              <a:t>74</a:t>
            </a:fld>
            <a:endParaRPr lang="en-US"/>
          </a:p>
        </p:txBody>
      </p:sp>
    </p:spTree>
    <p:extLst>
      <p:ext uri="{BB962C8B-B14F-4D97-AF65-F5344CB8AC3E}">
        <p14:creationId xmlns:p14="http://schemas.microsoft.com/office/powerpoint/2010/main" val="326932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BF05-1E91-4DA4-C984-19649EBBE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CDE83-2B8B-0974-C009-EC82FDE1B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F7BB-B54C-C137-3331-8188C502E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A29E9-7A1E-394C-3564-723849C77DD6}"/>
              </a:ext>
            </a:extLst>
          </p:cNvPr>
          <p:cNvSpPr>
            <a:spLocks noGrp="1"/>
          </p:cNvSpPr>
          <p:nvPr>
            <p:ph type="sldNum" sz="quarter" idx="5"/>
          </p:nvPr>
        </p:nvSpPr>
        <p:spPr/>
        <p:txBody>
          <a:bodyPr/>
          <a:lstStyle/>
          <a:p>
            <a:fld id="{EB1D9A0C-82B6-49D1-89D9-B47A889BEB4E}" type="slidenum">
              <a:rPr lang="en-US" smtClean="0"/>
              <a:t>75</a:t>
            </a:fld>
            <a:endParaRPr lang="en-US"/>
          </a:p>
        </p:txBody>
      </p:sp>
    </p:spTree>
    <p:extLst>
      <p:ext uri="{BB962C8B-B14F-4D97-AF65-F5344CB8AC3E}">
        <p14:creationId xmlns:p14="http://schemas.microsoft.com/office/powerpoint/2010/main" val="16458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225A-6864-CFBB-B97A-B4D030064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55D9D-2BE4-B9D6-6B12-A5FBC1D3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2767D-3A36-2F50-03FE-813D6D81B4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67BE5-6896-ABC4-DF96-62253A85078A}"/>
              </a:ext>
            </a:extLst>
          </p:cNvPr>
          <p:cNvSpPr>
            <a:spLocks noGrp="1"/>
          </p:cNvSpPr>
          <p:nvPr>
            <p:ph type="sldNum" sz="quarter" idx="5"/>
          </p:nvPr>
        </p:nvSpPr>
        <p:spPr/>
        <p:txBody>
          <a:bodyPr/>
          <a:lstStyle/>
          <a:p>
            <a:fld id="{EB1D9A0C-82B6-49D1-89D9-B47A889BEB4E}" type="slidenum">
              <a:rPr lang="en-US" smtClean="0"/>
              <a:t>76</a:t>
            </a:fld>
            <a:endParaRPr lang="en-US"/>
          </a:p>
        </p:txBody>
      </p:sp>
    </p:spTree>
    <p:extLst>
      <p:ext uri="{BB962C8B-B14F-4D97-AF65-F5344CB8AC3E}">
        <p14:creationId xmlns:p14="http://schemas.microsoft.com/office/powerpoint/2010/main" val="344061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8A6A-9E8B-7093-E46A-1F8C56759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5B72D-224F-506C-C4D1-29BCB8839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D29DD-7DEE-8F2C-5209-CCBA3EEF8D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46DF9-33C3-D16B-5CD2-7A0E2BE01ED0}"/>
              </a:ext>
            </a:extLst>
          </p:cNvPr>
          <p:cNvSpPr>
            <a:spLocks noGrp="1"/>
          </p:cNvSpPr>
          <p:nvPr>
            <p:ph type="sldNum" sz="quarter" idx="5"/>
          </p:nvPr>
        </p:nvSpPr>
        <p:spPr/>
        <p:txBody>
          <a:bodyPr/>
          <a:lstStyle/>
          <a:p>
            <a:fld id="{EB1D9A0C-82B6-49D1-89D9-B47A889BEB4E}" type="slidenum">
              <a:rPr lang="en-US" smtClean="0"/>
              <a:t>77</a:t>
            </a:fld>
            <a:endParaRPr lang="en-US"/>
          </a:p>
        </p:txBody>
      </p:sp>
    </p:spTree>
    <p:extLst>
      <p:ext uri="{BB962C8B-B14F-4D97-AF65-F5344CB8AC3E}">
        <p14:creationId xmlns:p14="http://schemas.microsoft.com/office/powerpoint/2010/main" val="275026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09-Jun-25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09-Jun-25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1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9C7A1-D332-6265-C7DB-8A05E92B7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20C4-DC92-0C33-D201-45610A99C960}"/>
              </a:ext>
            </a:extLst>
          </p:cNvPr>
          <p:cNvSpPr>
            <a:spLocks noGrp="1"/>
          </p:cNvSpPr>
          <p:nvPr>
            <p:ph type="title"/>
          </p:nvPr>
        </p:nvSpPr>
        <p:spPr>
          <a:xfrm>
            <a:off x="4581144" y="48716"/>
            <a:ext cx="3029712" cy="1325563"/>
          </a:xfrm>
        </p:spPr>
        <p:txBody>
          <a:bodyPr/>
          <a:lstStyle/>
          <a:p>
            <a:r>
              <a:rPr lang="en-US" dirty="0">
                <a:solidFill>
                  <a:srgbClr val="FF0000"/>
                </a:solidFill>
              </a:rPr>
              <a:t>Correction</a:t>
            </a:r>
          </a:p>
        </p:txBody>
      </p:sp>
      <p:sp>
        <p:nvSpPr>
          <p:cNvPr id="7" name="TextBox 6">
            <a:extLst>
              <a:ext uri="{FF2B5EF4-FFF2-40B4-BE49-F238E27FC236}">
                <a16:creationId xmlns:a16="http://schemas.microsoft.com/office/drawing/2014/main" id="{71DEDA88-1086-6EF1-46F7-40859F946692}"/>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1BDE325-B07E-DB0C-8AD4-3AC0DB82634A}"/>
                  </a:ext>
                </a:extLst>
              </p:cNvPr>
              <p:cNvSpPr txBox="1"/>
              <p:nvPr/>
            </p:nvSpPr>
            <p:spPr>
              <a:xfrm>
                <a:off x="471644" y="210840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D1BDE325-B07E-DB0C-8AD4-3AC0DB82634A}"/>
                  </a:ext>
                </a:extLst>
              </p:cNvPr>
              <p:cNvSpPr txBox="1">
                <a:spLocks noRot="1" noChangeAspect="1" noMove="1" noResize="1" noEditPoints="1" noAdjustHandles="1" noChangeArrowheads="1" noChangeShapeType="1" noTextEdit="1"/>
              </p:cNvSpPr>
              <p:nvPr/>
            </p:nvSpPr>
            <p:spPr>
              <a:xfrm>
                <a:off x="471644" y="2108405"/>
                <a:ext cx="9527121" cy="645048"/>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C275A0B-6908-3630-F98E-9BB40DB568F1}"/>
              </a:ext>
            </a:extLst>
          </p:cNvPr>
          <p:cNvSpPr/>
          <p:nvPr/>
        </p:nvSpPr>
        <p:spPr>
          <a:xfrm>
            <a:off x="2742804" y="2140949"/>
            <a:ext cx="6318900"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5D12DF0-546C-C8B9-F80B-C95CC287A6E1}"/>
              </a:ext>
            </a:extLst>
          </p:cNvPr>
          <p:cNvSpPr txBox="1"/>
          <p:nvPr/>
        </p:nvSpPr>
        <p:spPr>
          <a:xfrm>
            <a:off x="585216" y="1216152"/>
            <a:ext cx="11210544" cy="646331"/>
          </a:xfrm>
          <a:prstGeom prst="rect">
            <a:avLst/>
          </a:prstGeom>
          <a:noFill/>
        </p:spPr>
        <p:txBody>
          <a:bodyPr wrap="square" rtlCol="0">
            <a:spAutoFit/>
          </a:bodyPr>
          <a:lstStyle/>
          <a:p>
            <a:r>
              <a:rPr lang="en-US" dirty="0"/>
              <a:t>For the penalty method, instead of calculating the contribution of the out-of-plane deformation contribution with this formula</a:t>
            </a:r>
          </a:p>
        </p:txBody>
      </p:sp>
      <p:sp>
        <p:nvSpPr>
          <p:cNvPr id="4" name="TextBox 3">
            <a:extLst>
              <a:ext uri="{FF2B5EF4-FFF2-40B4-BE49-F238E27FC236}">
                <a16:creationId xmlns:a16="http://schemas.microsoft.com/office/drawing/2014/main" id="{2E38E595-C944-21EE-D26B-41CDDB75D90E}"/>
              </a:ext>
            </a:extLst>
          </p:cNvPr>
          <p:cNvSpPr txBox="1"/>
          <p:nvPr/>
        </p:nvSpPr>
        <p:spPr>
          <a:xfrm>
            <a:off x="585216" y="2990036"/>
            <a:ext cx="11210544" cy="646331"/>
          </a:xfrm>
          <a:prstGeom prst="rect">
            <a:avLst/>
          </a:prstGeom>
          <a:noFill/>
        </p:spPr>
        <p:txBody>
          <a:bodyPr wrap="square" rtlCol="0">
            <a:spAutoFit/>
          </a:bodyPr>
          <a:lstStyle/>
          <a:p>
            <a:r>
              <a:rPr lang="en-US" dirty="0"/>
              <a:t>Calculate directly the first variation for each displacement. First variations of A1,A2,A3 </a:t>
            </a:r>
            <a:r>
              <a:rPr lang="en-US" dirty="0" err="1"/>
              <a:t>wrt</a:t>
            </a:r>
            <a:r>
              <a:rPr lang="en-US" dirty="0"/>
              <a:t> each </a:t>
            </a:r>
            <a:r>
              <a:rPr lang="en-US" dirty="0" err="1"/>
              <a:t>dof</a:t>
            </a:r>
            <a:r>
              <a:rPr lang="en-US" dirty="0"/>
              <a:t> are zero because A1,A2,A3 refer to undeformed configuration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D7D46CB-50B8-5384-730C-AB1E7414B3D7}"/>
                  </a:ext>
                </a:extLst>
              </p:cNvPr>
              <p:cNvSpPr txBox="1"/>
              <p:nvPr/>
            </p:nvSpPr>
            <p:spPr>
              <a:xfrm>
                <a:off x="585216" y="3656572"/>
                <a:ext cx="30083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𝒖</m:t>
                          </m:r>
                        </m:e>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p>
                      <m:r>
                        <a:rPr lang="en-US" sz="1800" b="0" i="1" smtClean="0">
                          <a:latin typeface="Cambria Math" panose="02040503050406030204" pitchFamily="18" charset="0"/>
                        </a:rPr>
                        <m:t>=</m:t>
                      </m:r>
                      <m:r>
                        <a:rPr lang="en-US" sz="1800" b="1">
                          <a:latin typeface="Cambria Math" panose="02040503050406030204" pitchFamily="18" charset="0"/>
                        </a:rPr>
                        <m:t>𝐯</m:t>
                      </m:r>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r>
                            <a:rPr lang="el-GR" sz="1800" b="1" i="0" smtClean="0">
                              <a:latin typeface="Cambria Math" panose="02040503050406030204" pitchFamily="18" charset="0"/>
                            </a:rPr>
                            <m:t>𝚽</m:t>
                          </m:r>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p:sp>
            <p:nvSpPr>
              <p:cNvPr id="6" name="TextBox 5">
                <a:extLst>
                  <a:ext uri="{FF2B5EF4-FFF2-40B4-BE49-F238E27FC236}">
                    <a16:creationId xmlns:a16="http://schemas.microsoft.com/office/drawing/2014/main" id="{0D7D46CB-50B8-5384-730C-AB1E7414B3D7}"/>
                  </a:ext>
                </a:extLst>
              </p:cNvPr>
              <p:cNvSpPr txBox="1">
                <a:spLocks noRot="1" noChangeAspect="1" noMove="1" noResize="1" noEditPoints="1" noAdjustHandles="1" noChangeArrowheads="1" noChangeShapeType="1" noTextEdit="1"/>
              </p:cNvSpPr>
              <p:nvPr/>
            </p:nvSpPr>
            <p:spPr>
              <a:xfrm>
                <a:off x="585216" y="3656572"/>
                <a:ext cx="300837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5C3E9D1-B723-1B86-D658-7ABA54711D6C}"/>
                  </a:ext>
                </a:extLst>
              </p:cNvPr>
              <p:cNvSpPr txBox="1"/>
              <p:nvPr/>
            </p:nvSpPr>
            <p:spPr>
              <a:xfrm>
                <a:off x="884736" y="4105235"/>
                <a:ext cx="1886927" cy="276999"/>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10" name="TextBox 9">
                <a:extLst>
                  <a:ext uri="{FF2B5EF4-FFF2-40B4-BE49-F238E27FC236}">
                    <a16:creationId xmlns:a16="http://schemas.microsoft.com/office/drawing/2014/main" id="{65C3E9D1-B723-1B86-D658-7ABA54711D6C}"/>
                  </a:ext>
                </a:extLst>
              </p:cNvPr>
              <p:cNvSpPr txBox="1">
                <a:spLocks noRot="1" noChangeAspect="1" noMove="1" noResize="1" noEditPoints="1" noAdjustHandles="1" noChangeArrowheads="1" noChangeShapeType="1" noTextEdit="1"/>
              </p:cNvSpPr>
              <p:nvPr/>
            </p:nvSpPr>
            <p:spPr>
              <a:xfrm>
                <a:off x="884736" y="4105235"/>
                <a:ext cx="1886927" cy="276999"/>
              </a:xfrm>
              <a:prstGeom prst="rect">
                <a:avLst/>
              </a:prstGeom>
              <a:blipFill>
                <a:blip r:embed="rId4"/>
                <a:stretch>
                  <a:fillRect l="-2903" r="-1613" b="-23913"/>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AE1291D-B394-18F9-41CC-D2E8ACCF3C16}"/>
                  </a:ext>
                </a:extLst>
              </p:cNvPr>
              <p:cNvSpPr txBox="1"/>
              <p:nvPr/>
            </p:nvSpPr>
            <p:spPr>
              <a:xfrm>
                <a:off x="884736" y="4558696"/>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1" name="TextBox 10">
                <a:extLst>
                  <a:ext uri="{FF2B5EF4-FFF2-40B4-BE49-F238E27FC236}">
                    <a16:creationId xmlns:a16="http://schemas.microsoft.com/office/drawing/2014/main" id="{0AE1291D-B394-18F9-41CC-D2E8ACCF3C16}"/>
                  </a:ext>
                </a:extLst>
              </p:cNvPr>
              <p:cNvSpPr txBox="1">
                <a:spLocks noRot="1" noChangeAspect="1" noMove="1" noResize="1" noEditPoints="1" noAdjustHandles="1" noChangeArrowheads="1" noChangeShapeType="1" noTextEdit="1"/>
              </p:cNvSpPr>
              <p:nvPr/>
            </p:nvSpPr>
            <p:spPr>
              <a:xfrm>
                <a:off x="884736" y="4558696"/>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944AB88-20D6-3DCA-97A5-0A24CFC92166}"/>
                  </a:ext>
                </a:extLst>
              </p:cNvPr>
              <p:cNvSpPr txBox="1"/>
              <p:nvPr/>
            </p:nvSpPr>
            <p:spPr>
              <a:xfrm>
                <a:off x="889029" y="5439389"/>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2" name="TextBox 11">
                <a:extLst>
                  <a:ext uri="{FF2B5EF4-FFF2-40B4-BE49-F238E27FC236}">
                    <a16:creationId xmlns:a16="http://schemas.microsoft.com/office/drawing/2014/main" id="{3944AB88-20D6-3DCA-97A5-0A24CFC92166}"/>
                  </a:ext>
                </a:extLst>
              </p:cNvPr>
              <p:cNvSpPr txBox="1">
                <a:spLocks noRot="1" noChangeAspect="1" noMove="1" noResize="1" noEditPoints="1" noAdjustHandles="1" noChangeArrowheads="1" noChangeShapeType="1" noTextEdit="1"/>
              </p:cNvSpPr>
              <p:nvPr/>
            </p:nvSpPr>
            <p:spPr>
              <a:xfrm>
                <a:off x="889029" y="5439389"/>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876F1FE-BD77-B61E-3816-81CBCC7CED09}"/>
                  </a:ext>
                </a:extLst>
              </p:cNvPr>
              <p:cNvSpPr txBox="1"/>
              <p:nvPr/>
            </p:nvSpPr>
            <p:spPr>
              <a:xfrm>
                <a:off x="5519928" y="3609989"/>
                <a:ext cx="3008376"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𝒖</m:t>
                          </m:r>
                        </m:e>
                        <m:sub>
                          <m:r>
                            <a:rPr lang="en-US" sz="1800" b="0" i="1" smtClean="0">
                              <a:latin typeface="Cambria Math" panose="02040503050406030204" pitchFamily="18" charset="0"/>
                            </a:rPr>
                            <m:t>,</m:t>
                          </m:r>
                          <m:r>
                            <a:rPr lang="en-US" sz="1800" b="0" i="1" smtClean="0">
                              <a:latin typeface="Cambria Math" panose="02040503050406030204" pitchFamily="18" charset="0"/>
                            </a:rPr>
                            <m:t>𝑟</m:t>
                          </m:r>
                        </m:sub>
                        <m:sup>
                          <m:r>
                            <a:rPr lang="en-US" sz="1800" b="0" i="1" smtClean="0">
                              <a:latin typeface="Cambria Math" panose="02040503050406030204" pitchFamily="18" charset="0"/>
                            </a:rPr>
                            <m:t>3</m:t>
                          </m:r>
                          <m:r>
                            <a:rPr lang="en-US" sz="1800" b="0" i="1" smtClean="0">
                              <a:latin typeface="Cambria Math" panose="02040503050406030204" pitchFamily="18" charset="0"/>
                            </a:rPr>
                            <m:t>𝑝</m:t>
                          </m:r>
                        </m:sup>
                      </m:sSubSup>
                      <m:r>
                        <a:rPr lang="en-US" sz="1800" b="0" i="1" smtClean="0">
                          <a:latin typeface="Cambria Math" panose="02040503050406030204" pitchFamily="18" charset="0"/>
                        </a:rPr>
                        <m:t>=</m:t>
                      </m:r>
                      <m:sSub>
                        <m:sSubPr>
                          <m:ctrlPr>
                            <a:rPr lang="en-US" sz="1800" b="1" i="0" smtClean="0">
                              <a:latin typeface="Cambria Math" panose="02040503050406030204" pitchFamily="18" charset="0"/>
                            </a:rPr>
                          </m:ctrlPr>
                        </m:sSubPr>
                        <m:e>
                          <m:r>
                            <a:rPr lang="en-US" sz="1800" b="1">
                              <a:latin typeface="Cambria Math" panose="02040503050406030204" pitchFamily="18" charset="0"/>
                            </a:rPr>
                            <m:t>𝐯</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n-US" sz="1800" b="0" i="1" smtClean="0">
                          <a:latin typeface="Cambria Math" panose="02040503050406030204" pitchFamily="18" charset="0"/>
                        </a:rPr>
                        <m:t>+</m:t>
                      </m:r>
                      <m:sSup>
                        <m:sSupPr>
                          <m:ctrlPr>
                            <a:rPr lang="el-GR" sz="1800" b="0" i="1" smtClean="0">
                              <a:latin typeface="Cambria Math" panose="02040503050406030204" pitchFamily="18" charset="0"/>
                            </a:rPr>
                          </m:ctrlPr>
                        </m:sSupPr>
                        <m:e>
                          <m:r>
                            <a:rPr lang="el-GR" sz="1800" b="0" i="1" smtClean="0">
                              <a:latin typeface="Cambria Math" panose="02040503050406030204" pitchFamily="18" charset="0"/>
                            </a:rPr>
                            <m:t>𝜃</m:t>
                          </m:r>
                        </m:e>
                        <m:sup>
                          <m:r>
                            <a:rPr lang="el-GR" sz="1800" b="0" i="1" smtClean="0">
                              <a:latin typeface="Cambria Math" panose="02040503050406030204" pitchFamily="18" charset="0"/>
                            </a:rPr>
                            <m:t>3</m:t>
                          </m:r>
                        </m:sup>
                      </m:sSup>
                      <m:d>
                        <m:dPr>
                          <m:ctrlPr>
                            <a:rPr lang="el-GR" sz="1800" b="0" i="1" smtClean="0">
                              <a:latin typeface="Cambria Math" panose="02040503050406030204" pitchFamily="18" charset="0"/>
                            </a:rPr>
                          </m:ctrlPr>
                        </m:dPr>
                        <m:e>
                          <m:r>
                            <a:rPr lang="el-GR" sz="1800" b="0" i="0" smtClean="0">
                              <a:latin typeface="Cambria Math" panose="02040503050406030204" pitchFamily="18" charset="0"/>
                            </a:rPr>
                            <m:t> </m:t>
                          </m:r>
                          <m:sSub>
                            <m:sSubPr>
                              <m:ctrlPr>
                                <a:rPr lang="en-US" sz="1800" b="0" i="0" smtClean="0">
                                  <a:latin typeface="Cambria Math" panose="02040503050406030204" pitchFamily="18" charset="0"/>
                                </a:rPr>
                              </m:ctrlPr>
                            </m:sSubPr>
                            <m:e>
                              <m:r>
                                <a:rPr lang="el-GR" sz="1800" b="1" i="0" smtClean="0">
                                  <a:latin typeface="Cambria Math" panose="02040503050406030204" pitchFamily="18" charset="0"/>
                                </a:rPr>
                                <m:t>𝚽</m:t>
                              </m:r>
                            </m:e>
                            <m:sub>
                              <m:r>
                                <a:rPr lang="en-US" sz="1800" b="0" i="0" smtClean="0">
                                  <a:latin typeface="Cambria Math" panose="02040503050406030204" pitchFamily="18" charset="0"/>
                                </a:rPr>
                                <m:t>,</m:t>
                              </m:r>
                              <m:r>
                                <m:rPr>
                                  <m:sty m:val="p"/>
                                </m:rPr>
                                <a:rPr lang="en-US" sz="1800" b="0" i="0" smtClean="0">
                                  <a:latin typeface="Cambria Math" panose="02040503050406030204" pitchFamily="18" charset="0"/>
                                </a:rPr>
                                <m:t>r</m:t>
                              </m:r>
                            </m:sub>
                          </m:sSub>
                          <m:r>
                            <a:rPr lang="el-GR" sz="1800" b="0" i="0" smtClean="0">
                              <a:latin typeface="Cambria Math" panose="02040503050406030204" pitchFamily="18" charset="0"/>
                            </a:rPr>
                            <m:t> </m:t>
                          </m:r>
                          <m:r>
                            <a:rPr lang="el-GR" sz="1800" b="0" i="1" smtClean="0">
                              <a:latin typeface="Cambria Math" panose="02040503050406030204" pitchFamily="18" charset="0"/>
                              <a:ea typeface="Cambria Math" panose="02040503050406030204" pitchFamily="18" charset="0"/>
                            </a:rPr>
                            <m:t>×</m:t>
                          </m:r>
                          <m:sSub>
                            <m:sSubPr>
                              <m:ctrlPr>
                                <a:rPr lang="el-GR" sz="1800" b="1" i="1" smtClean="0">
                                  <a:latin typeface="Cambria Math" panose="02040503050406030204" pitchFamily="18" charset="0"/>
                                  <a:ea typeface="Cambria Math" panose="02040503050406030204" pitchFamily="18" charset="0"/>
                                </a:rPr>
                              </m:ctrlPr>
                            </m:sSubPr>
                            <m:e>
                              <m:r>
                                <a:rPr lang="el-GR" sz="1800" b="1" i="0" smtClean="0">
                                  <a:latin typeface="Cambria Math" panose="02040503050406030204" pitchFamily="18" charset="0"/>
                                  <a:ea typeface="Cambria Math" panose="02040503050406030204" pitchFamily="18" charset="0"/>
                                </a:rPr>
                                <m:t>𝚨</m:t>
                              </m:r>
                            </m:e>
                            <m:sub>
                              <m:r>
                                <a:rPr lang="el-GR" sz="1800" b="1" i="0" smtClean="0">
                                  <a:latin typeface="Cambria Math" panose="02040503050406030204" pitchFamily="18" charset="0"/>
                                  <a:ea typeface="Cambria Math" panose="02040503050406030204" pitchFamily="18" charset="0"/>
                                </a:rPr>
                                <m:t>𝟑</m:t>
                              </m:r>
                            </m:sub>
                          </m:sSub>
                        </m:e>
                      </m:d>
                    </m:oMath>
                  </m:oMathPara>
                </a14:m>
                <a:endParaRPr lang="en-US" dirty="0"/>
              </a:p>
            </p:txBody>
          </p:sp>
        </mc:Choice>
        <mc:Fallback>
          <p:sp>
            <p:nvSpPr>
              <p:cNvPr id="13" name="TextBox 12">
                <a:extLst>
                  <a:ext uri="{FF2B5EF4-FFF2-40B4-BE49-F238E27FC236}">
                    <a16:creationId xmlns:a16="http://schemas.microsoft.com/office/drawing/2014/main" id="{6876F1FE-BD77-B61E-3816-81CBCC7CED09}"/>
                  </a:ext>
                </a:extLst>
              </p:cNvPr>
              <p:cNvSpPr txBox="1">
                <a:spLocks noRot="1" noChangeAspect="1" noMove="1" noResize="1" noEditPoints="1" noAdjustHandles="1" noChangeArrowheads="1" noChangeShapeType="1" noTextEdit="1"/>
              </p:cNvSpPr>
              <p:nvPr/>
            </p:nvSpPr>
            <p:spPr>
              <a:xfrm>
                <a:off x="5519928" y="3609989"/>
                <a:ext cx="3008376" cy="429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F97F11E-75DA-2794-6C37-5E90B3B129B0}"/>
                  </a:ext>
                </a:extLst>
              </p:cNvPr>
              <p:cNvSpPr txBox="1"/>
              <p:nvPr/>
            </p:nvSpPr>
            <p:spPr>
              <a:xfrm>
                <a:off x="5609136" y="4157436"/>
                <a:ext cx="2446728" cy="289182"/>
              </a:xfrm>
              <a:prstGeom prst="rect">
                <a:avLst/>
              </a:prstGeom>
              <a:ln w="38100">
                <a:noFill/>
              </a:ln>
            </p:spPr>
            <p:style>
              <a:lnRef idx="2">
                <a:schemeClr val="accent6"/>
              </a:lnRef>
              <a:fillRef idx="1">
                <a:schemeClr val="lt1"/>
              </a:fillRef>
              <a:effectRef idx="0">
                <a:schemeClr val="accent6"/>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14" name="TextBox 13">
                <a:extLst>
                  <a:ext uri="{FF2B5EF4-FFF2-40B4-BE49-F238E27FC236}">
                    <a16:creationId xmlns:a16="http://schemas.microsoft.com/office/drawing/2014/main" id="{4F97F11E-75DA-2794-6C37-5E90B3B129B0}"/>
                  </a:ext>
                </a:extLst>
              </p:cNvPr>
              <p:cNvSpPr txBox="1">
                <a:spLocks noRot="1" noChangeAspect="1" noMove="1" noResize="1" noEditPoints="1" noAdjustHandles="1" noChangeArrowheads="1" noChangeShapeType="1" noTextEdit="1"/>
              </p:cNvSpPr>
              <p:nvPr/>
            </p:nvSpPr>
            <p:spPr>
              <a:xfrm>
                <a:off x="5609136" y="4157436"/>
                <a:ext cx="2446728" cy="289182"/>
              </a:xfrm>
              <a:prstGeom prst="rect">
                <a:avLst/>
              </a:prstGeom>
              <a:blipFill>
                <a:blip r:embed="rId8"/>
                <a:stretch>
                  <a:fillRect b="-23404"/>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684DD0F-BC2D-E37A-205D-4F24ACDA4A72}"/>
                  </a:ext>
                </a:extLst>
              </p:cNvPr>
              <p:cNvSpPr txBox="1"/>
              <p:nvPr/>
            </p:nvSpPr>
            <p:spPr>
              <a:xfrm>
                <a:off x="5819448" y="4512113"/>
                <a:ext cx="2679003"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1,</m:t>
                          </m:r>
                          <m:r>
                            <a:rPr lang="en-US" b="0" i="1" smtClean="0">
                              <a:latin typeface="Cambria Math" panose="02040503050406030204" pitchFamily="18" charset="0"/>
                            </a:rPr>
                            <m:t>𝑟</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7" name="TextBox 16">
                <a:extLst>
                  <a:ext uri="{FF2B5EF4-FFF2-40B4-BE49-F238E27FC236}">
                    <a16:creationId xmlns:a16="http://schemas.microsoft.com/office/drawing/2014/main" id="{0684DD0F-BC2D-E37A-205D-4F24ACDA4A72}"/>
                  </a:ext>
                </a:extLst>
              </p:cNvPr>
              <p:cNvSpPr txBox="1">
                <a:spLocks noRot="1" noChangeAspect="1" noMove="1" noResize="1" noEditPoints="1" noAdjustHandles="1" noChangeArrowheads="1" noChangeShapeType="1" noTextEdit="1"/>
              </p:cNvSpPr>
              <p:nvPr/>
            </p:nvSpPr>
            <p:spPr>
              <a:xfrm>
                <a:off x="5819448" y="4512113"/>
                <a:ext cx="2679003" cy="565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6B65C76-D1B2-A81E-487F-97B58B48D059}"/>
                  </a:ext>
                </a:extLst>
              </p:cNvPr>
              <p:cNvSpPr txBox="1"/>
              <p:nvPr/>
            </p:nvSpPr>
            <p:spPr>
              <a:xfrm>
                <a:off x="5823741" y="5392806"/>
                <a:ext cx="28906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1" smtClean="0">
                              <a:latin typeface="Cambria Math" panose="02040503050406030204" pitchFamily="18" charset="0"/>
                            </a:rPr>
                            <m:t>2,</m:t>
                          </m:r>
                          <m:r>
                            <a:rPr lang="en-US" b="0" i="1" smtClean="0">
                              <a:latin typeface="Cambria Math" panose="02040503050406030204" pitchFamily="18" charset="0"/>
                            </a:rPr>
                            <m:t>𝑟</m:t>
                          </m:r>
                          <m:r>
                            <a:rPr lang="en-US" b="0" i="1" smtClean="0">
                              <a:latin typeface="Cambria Math" panose="02040503050406030204" pitchFamily="18" charset="0"/>
                            </a:rPr>
                            <m:t> </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𝑟</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8" name="TextBox 17">
                <a:extLst>
                  <a:ext uri="{FF2B5EF4-FFF2-40B4-BE49-F238E27FC236}">
                    <a16:creationId xmlns:a16="http://schemas.microsoft.com/office/drawing/2014/main" id="{46B65C76-D1B2-A81E-487F-97B58B48D059}"/>
                  </a:ext>
                </a:extLst>
              </p:cNvPr>
              <p:cNvSpPr txBox="1">
                <a:spLocks noRot="1" noChangeAspect="1" noMove="1" noResize="1" noEditPoints="1" noAdjustHandles="1" noChangeArrowheads="1" noChangeShapeType="1" noTextEdit="1"/>
              </p:cNvSpPr>
              <p:nvPr/>
            </p:nvSpPr>
            <p:spPr>
              <a:xfrm>
                <a:off x="5823741" y="5392806"/>
                <a:ext cx="2890600" cy="5657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8730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60A8-4F03-1ADE-7362-9206C19D0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0D442-8BB6-86A5-3F11-F8E95DB293C0}"/>
              </a:ext>
            </a:extLst>
          </p:cNvPr>
          <p:cNvSpPr>
            <a:spLocks noGrp="1"/>
          </p:cNvSpPr>
          <p:nvPr>
            <p:ph type="title"/>
          </p:nvPr>
        </p:nvSpPr>
        <p:spPr/>
        <p:txBody>
          <a:bodyPr/>
          <a:lstStyle/>
          <a:p>
            <a:r>
              <a:rPr lang="en-US" dirty="0"/>
              <a:t>Other examples</a:t>
            </a:r>
          </a:p>
        </p:txBody>
      </p:sp>
      <p:grpSp>
        <p:nvGrpSpPr>
          <p:cNvPr id="11" name="Group 10">
            <a:extLst>
              <a:ext uri="{FF2B5EF4-FFF2-40B4-BE49-F238E27FC236}">
                <a16:creationId xmlns:a16="http://schemas.microsoft.com/office/drawing/2014/main" id="{E54BF11B-7770-1729-1BE1-76FD5D3C3A8A}"/>
              </a:ext>
            </a:extLst>
          </p:cNvPr>
          <p:cNvGrpSpPr/>
          <p:nvPr/>
        </p:nvGrpSpPr>
        <p:grpSpPr>
          <a:xfrm>
            <a:off x="1370026" y="1690688"/>
            <a:ext cx="6040424" cy="4829327"/>
            <a:chOff x="5203799" y="1352201"/>
            <a:chExt cx="4947315" cy="4153598"/>
          </a:xfrm>
        </p:grpSpPr>
        <p:pic>
          <p:nvPicPr>
            <p:cNvPr id="8" name="Picture 7">
              <a:extLst>
                <a:ext uri="{FF2B5EF4-FFF2-40B4-BE49-F238E27FC236}">
                  <a16:creationId xmlns:a16="http://schemas.microsoft.com/office/drawing/2014/main" id="{2C3692A9-609A-7BE4-3877-C9F0EBAE0D2B}"/>
                </a:ext>
              </a:extLst>
            </p:cNvPr>
            <p:cNvPicPr>
              <a:picLocks noChangeAspect="1"/>
            </p:cNvPicPr>
            <p:nvPr/>
          </p:nvPicPr>
          <p:blipFill>
            <a:blip r:embed="rId2"/>
            <a:stretch>
              <a:fillRect/>
            </a:stretch>
          </p:blipFill>
          <p:spPr>
            <a:xfrm>
              <a:off x="5203799" y="1352201"/>
              <a:ext cx="4442184" cy="3614613"/>
            </a:xfrm>
            <a:prstGeom prst="rect">
              <a:avLst/>
            </a:prstGeom>
          </p:spPr>
        </p:pic>
        <p:sp>
          <p:nvSpPr>
            <p:cNvPr id="10" name="TextBox 9">
              <a:extLst>
                <a:ext uri="{FF2B5EF4-FFF2-40B4-BE49-F238E27FC236}">
                  <a16:creationId xmlns:a16="http://schemas.microsoft.com/office/drawing/2014/main" id="{F5500214-C13C-E80A-20BD-EC4CF2E144AE}"/>
                </a:ext>
              </a:extLst>
            </p:cNvPr>
            <p:cNvSpPr txBox="1"/>
            <p:nvPr/>
          </p:nvSpPr>
          <p:spPr>
            <a:xfrm>
              <a:off x="5267713" y="5044134"/>
              <a:ext cx="4883401" cy="461665"/>
            </a:xfrm>
            <a:prstGeom prst="rect">
              <a:avLst/>
            </a:prstGeom>
            <a:noFill/>
          </p:spPr>
          <p:txBody>
            <a:bodyPr wrap="square">
              <a:spAutoFit/>
            </a:bodyPr>
            <a:lstStyle/>
            <a:p>
              <a:pPr algn="l"/>
              <a:r>
                <a:rPr lang="en-US" sz="1200" b="0" i="0" u="none" strike="noStrike" baseline="0" dirty="0">
                  <a:latin typeface="CMR12"/>
                </a:rPr>
                <a:t>Nitsche's method </a:t>
              </a:r>
              <a:r>
                <a:rPr lang="en-US" sz="1200" b="0" i="0" u="none" strike="noStrike" baseline="0" dirty="0" err="1">
                  <a:latin typeface="CMR12"/>
                </a:rPr>
                <a:t>method</a:t>
              </a:r>
              <a:r>
                <a:rPr lang="en-US" sz="1200" b="0" i="0" u="none" strike="noStrike" baseline="0" dirty="0">
                  <a:latin typeface="CMR12"/>
                </a:rPr>
                <a:t> for mixed dimensional analysis: conforming and</a:t>
              </a:r>
            </a:p>
            <a:p>
              <a:pPr algn="l"/>
              <a:r>
                <a:rPr lang="en-US" sz="1200" b="0" i="0" u="none" strike="noStrike" baseline="0" dirty="0">
                  <a:latin typeface="CMR12"/>
                </a:rPr>
                <a:t>non-conforming continuum-beam and continuum-plate coupling</a:t>
              </a:r>
              <a:endParaRPr lang="en-US" sz="1200" dirty="0"/>
            </a:p>
          </p:txBody>
        </p:sp>
      </p:grpSp>
    </p:spTree>
    <p:extLst>
      <p:ext uri="{BB962C8B-B14F-4D97-AF65-F5344CB8AC3E}">
        <p14:creationId xmlns:p14="http://schemas.microsoft.com/office/powerpoint/2010/main" val="227837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a:t>
            </a:r>
            <a:r>
              <a:rPr lang="en-US" b="1" dirty="0">
                <a:solidFill>
                  <a:srgbClr val="FF0000"/>
                </a:solidFill>
              </a:rPr>
              <a:t>Chapter 2.1 </a:t>
            </a:r>
            <a:r>
              <a:rPr lang="en-US" b="1" dirty="0"/>
              <a:t>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316315" y="1417792"/>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xmlns="">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635" b="-1764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xmlns="">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55017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xmlns="">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550174"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l-GR" b="1" i="1" smtClean="0">
                              <a:latin typeface="Cambria Math" panose="02040503050406030204" pitchFamily="18" charset="0"/>
                            </a:rPr>
                            <m:t>𝜶</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21B384A-7F1E-5714-5247-135404F77C3A}"/>
              </a:ext>
            </a:extLst>
          </p:cNvPr>
          <p:cNvSpPr/>
          <p:nvPr/>
        </p:nvSpPr>
        <p:spPr>
          <a:xfrm>
            <a:off x="2903952" y="4914535"/>
            <a:ext cx="6088973" cy="645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B771209-87F9-1E69-9910-C3CE80C49E17}"/>
              </a:ext>
            </a:extLst>
          </p:cNvPr>
          <p:cNvCxnSpPr>
            <a:cxnSpLocks/>
          </p:cNvCxnSpPr>
          <p:nvPr/>
        </p:nvCxnSpPr>
        <p:spPr>
          <a:xfrm flipV="1">
            <a:off x="5820355" y="3975652"/>
            <a:ext cx="3753015" cy="9388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A225066-8B80-CE04-7913-15BA74014A6F}"/>
              </a:ext>
            </a:extLst>
          </p:cNvPr>
          <p:cNvSpPr txBox="1"/>
          <p:nvPr/>
        </p:nvSpPr>
        <p:spPr>
          <a:xfrm>
            <a:off x="8462838" y="3389118"/>
            <a:ext cx="3729162" cy="645048"/>
          </a:xfrm>
          <a:prstGeom prst="rect">
            <a:avLst/>
          </a:prstGeom>
          <a:noFill/>
        </p:spPr>
        <p:txBody>
          <a:bodyPr wrap="square" rtlCol="0">
            <a:spAutoFit/>
          </a:bodyPr>
          <a:lstStyle/>
          <a:p>
            <a:r>
              <a:rPr lang="en-US" dirty="0"/>
              <a:t>Additional Contribution to stiffness matrix</a:t>
            </a:r>
          </a:p>
        </p:txBody>
      </p:sp>
    </p:spTree>
    <p:extLst>
      <p:ext uri="{BB962C8B-B14F-4D97-AF65-F5344CB8AC3E}">
        <p14:creationId xmlns:p14="http://schemas.microsoft.com/office/powerpoint/2010/main" val="1159246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Validation_01</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6910026"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=[10.0,0,0]</m:t>
                      </m:r>
                    </m:oMath>
                  </m:oMathPara>
                </a14:m>
                <a:endParaRPr lang="en-US" b="0" dirty="0"/>
              </a:p>
            </p:txBody>
          </p:sp>
        </mc:Choice>
        <mc:Fallback xmlns="">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6910026"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9FD06-C399-40CF-EBDC-90169DC45AEC}"/>
                  </a:ext>
                </a:extLst>
              </p:cNvPr>
              <p:cNvSpPr txBox="1"/>
              <p:nvPr/>
            </p:nvSpPr>
            <p:spPr>
              <a:xfrm>
                <a:off x="4462272" y="397531"/>
                <a:ext cx="8388489" cy="107465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xmlns="">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462272" y="397531"/>
                <a:ext cx="8388489" cy="10746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3"/>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2C336FA-6E37-ABF9-A39A-C45CF8921BA4}"/>
              </a:ext>
            </a:extLst>
          </p:cNvPr>
          <p:cNvPicPr>
            <a:picLocks noChangeAspect="1"/>
          </p:cNvPicPr>
          <p:nvPr/>
        </p:nvPicPr>
        <p:blipFill>
          <a:blip r:embed="rId2"/>
          <a:stretch>
            <a:fillRect/>
          </a:stretch>
        </p:blipFill>
        <p:spPr>
          <a:xfrm>
            <a:off x="449758" y="1472184"/>
            <a:ext cx="11875110" cy="5137414"/>
          </a:xfrm>
          <a:prstGeom prst="rect">
            <a:avLst/>
          </a:prstGeom>
        </p:spPr>
      </p:pic>
      <p:sp>
        <p:nvSpPr>
          <p:cNvPr id="9" name="TextBox 8">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10" name="Rectangle 9">
            <a:extLst>
              <a:ext uri="{FF2B5EF4-FFF2-40B4-BE49-F238E27FC236}">
                <a16:creationId xmlns:a16="http://schemas.microsoft.com/office/drawing/2014/main" id="{BB463579-DC80-9B1E-CA9D-A59428C6B9A4}"/>
              </a:ext>
            </a:extLst>
          </p:cNvPr>
          <p:cNvSpPr/>
          <p:nvPr/>
        </p:nvSpPr>
        <p:spPr>
          <a:xfrm>
            <a:off x="388418" y="4264503"/>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24A3-A96D-820D-C1B7-AC48DF86862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755E223-7647-8ABC-5CCB-EB05752A9F0B}"/>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3" name="Picture 2">
            <a:extLst>
              <a:ext uri="{FF2B5EF4-FFF2-40B4-BE49-F238E27FC236}">
                <a16:creationId xmlns:a16="http://schemas.microsoft.com/office/drawing/2014/main" id="{B3D1159F-5C3C-869D-3C34-C6D6AD212F63}"/>
              </a:ext>
            </a:extLst>
          </p:cNvPr>
          <p:cNvPicPr>
            <a:picLocks noChangeAspect="1"/>
          </p:cNvPicPr>
          <p:nvPr/>
        </p:nvPicPr>
        <p:blipFill>
          <a:blip r:embed="rId2"/>
          <a:stretch>
            <a:fillRect/>
          </a:stretch>
        </p:blipFill>
        <p:spPr>
          <a:xfrm>
            <a:off x="1137084" y="1556313"/>
            <a:ext cx="8852355" cy="4343623"/>
          </a:xfrm>
          <a:prstGeom prst="rect">
            <a:avLst/>
          </a:prstGeom>
        </p:spPr>
      </p:pic>
      <p:sp>
        <p:nvSpPr>
          <p:cNvPr id="4" name="Rectangle 3">
            <a:extLst>
              <a:ext uri="{FF2B5EF4-FFF2-40B4-BE49-F238E27FC236}">
                <a16:creationId xmlns:a16="http://schemas.microsoft.com/office/drawing/2014/main" id="{225167BA-C3BD-5ECD-0B98-0ACAD7C6E8CB}"/>
              </a:ext>
            </a:extLst>
          </p:cNvPr>
          <p:cNvSpPr/>
          <p:nvPr/>
        </p:nvSpPr>
        <p:spPr>
          <a:xfrm>
            <a:off x="1137085" y="1556313"/>
            <a:ext cx="1335772" cy="471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26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1551-F6D7-BF87-738A-67FEC00B16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23B765E-35B0-8587-B33C-6806CBF565DA}"/>
              </a:ext>
            </a:extLst>
          </p:cNvPr>
          <p:cNvSpPr>
            <a:spLocks noGrp="1"/>
          </p:cNvSpPr>
          <p:nvPr>
            <p:ph type="title"/>
          </p:nvPr>
        </p:nvSpPr>
        <p:spPr>
          <a:xfrm>
            <a:off x="838200" y="365125"/>
            <a:ext cx="9333488" cy="1107059"/>
          </a:xfrm>
        </p:spPr>
        <p:txBody>
          <a:bodyPr>
            <a:normAutofit/>
          </a:bodyPr>
          <a:lstStyle/>
          <a:p>
            <a:r>
              <a:rPr lang="en-US" dirty="0"/>
              <a:t>Validation_02 (Displacement Y)</a:t>
            </a:r>
          </a:p>
        </p:txBody>
      </p:sp>
      <p:pic>
        <p:nvPicPr>
          <p:cNvPr id="4" name="Picture 3">
            <a:extLst>
              <a:ext uri="{FF2B5EF4-FFF2-40B4-BE49-F238E27FC236}">
                <a16:creationId xmlns:a16="http://schemas.microsoft.com/office/drawing/2014/main" id="{0D26E3A2-2EDE-598B-4730-D4C209AE3569}"/>
              </a:ext>
            </a:extLst>
          </p:cNvPr>
          <p:cNvPicPr>
            <a:picLocks noChangeAspect="1"/>
          </p:cNvPicPr>
          <p:nvPr/>
        </p:nvPicPr>
        <p:blipFill>
          <a:blip r:embed="rId2"/>
          <a:stretch>
            <a:fillRect/>
          </a:stretch>
        </p:blipFill>
        <p:spPr>
          <a:xfrm>
            <a:off x="355098" y="1380956"/>
            <a:ext cx="11900512" cy="5213618"/>
          </a:xfrm>
          <a:prstGeom prst="rect">
            <a:avLst/>
          </a:prstGeom>
        </p:spPr>
      </p:pic>
      <p:sp>
        <p:nvSpPr>
          <p:cNvPr id="5" name="Rectangle 4">
            <a:extLst>
              <a:ext uri="{FF2B5EF4-FFF2-40B4-BE49-F238E27FC236}">
                <a16:creationId xmlns:a16="http://schemas.microsoft.com/office/drawing/2014/main" id="{51E7AA76-1543-7154-8BEB-C5DE6356A279}"/>
              </a:ext>
            </a:extLst>
          </p:cNvPr>
          <p:cNvSpPr/>
          <p:nvPr/>
        </p:nvSpPr>
        <p:spPr>
          <a:xfrm>
            <a:off x="184948" y="3733323"/>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1CDE47-A426-9D3A-936C-55FED4F44D33}"/>
              </a:ext>
            </a:extLst>
          </p:cNvPr>
          <p:cNvSpPr txBox="1"/>
          <p:nvPr/>
        </p:nvSpPr>
        <p:spPr>
          <a:xfrm>
            <a:off x="838200"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823526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49624A6-0208-CE3F-A6FF-64EF257DED47}"/>
              </a:ext>
            </a:extLst>
          </p:cNvPr>
          <p:cNvSpPr/>
          <p:nvPr/>
        </p:nvSpPr>
        <p:spPr>
          <a:xfrm>
            <a:off x="655455" y="2160572"/>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738A45D-E800-8BA7-AE9F-79A6F54FF902}"/>
              </a:ext>
            </a:extLst>
          </p:cNvPr>
          <p:cNvSpPr/>
          <p:nvPr/>
        </p:nvSpPr>
        <p:spPr>
          <a:xfrm>
            <a:off x="5824916" y="5048080"/>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884505E-F631-4DEA-0F22-24E66810A9A8}"/>
              </a:ext>
            </a:extLst>
          </p:cNvPr>
          <p:cNvSpPr/>
          <p:nvPr/>
        </p:nvSpPr>
        <p:spPr>
          <a:xfrm>
            <a:off x="9052289" y="2772869"/>
            <a:ext cx="882032" cy="2184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AA3C3F7-2B37-716B-283A-7B154337C4B0}"/>
              </a:ext>
            </a:extLst>
          </p:cNvPr>
          <p:cNvSpPr/>
          <p:nvPr/>
        </p:nvSpPr>
        <p:spPr>
          <a:xfrm>
            <a:off x="10781969" y="6607534"/>
            <a:ext cx="803081" cy="250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B6480E6-3BED-D55D-4A03-9F59250DA22E}"/>
              </a:ext>
            </a:extLst>
          </p:cNvPr>
          <p:cNvSpPr txBox="1"/>
          <p:nvPr/>
        </p:nvSpPr>
        <p:spPr>
          <a:xfrm>
            <a:off x="2448340" y="228421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50069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66DC-96F5-F0AC-8B17-FD8CA7D18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D59CD-9590-034D-BAC0-CB40E9A74FCC}"/>
              </a:ext>
            </a:extLst>
          </p:cNvPr>
          <p:cNvSpPr>
            <a:spLocks noGrp="1"/>
          </p:cNvSpPr>
          <p:nvPr>
            <p:ph type="title"/>
          </p:nvPr>
        </p:nvSpPr>
        <p:spPr/>
        <p:txBody>
          <a:bodyPr/>
          <a:lstStyle/>
          <a:p>
            <a:r>
              <a:rPr lang="en-US" dirty="0"/>
              <a:t>Nitsche Results Displacement X - </a:t>
            </a:r>
            <a:r>
              <a:rPr lang="en-US" dirty="0">
                <a:solidFill>
                  <a:srgbClr val="FF0000"/>
                </a:solidFill>
              </a:rPr>
              <a:t>Wrong</a:t>
            </a:r>
          </a:p>
        </p:txBody>
      </p:sp>
      <p:pic>
        <p:nvPicPr>
          <p:cNvPr id="6" name="Picture 5">
            <a:extLst>
              <a:ext uri="{FF2B5EF4-FFF2-40B4-BE49-F238E27FC236}">
                <a16:creationId xmlns:a16="http://schemas.microsoft.com/office/drawing/2014/main" id="{ADC1C624-09DD-E93F-4100-9F93910DC853}"/>
              </a:ext>
            </a:extLst>
          </p:cNvPr>
          <p:cNvPicPr>
            <a:picLocks noChangeAspect="1"/>
          </p:cNvPicPr>
          <p:nvPr/>
        </p:nvPicPr>
        <p:blipFill>
          <a:blip r:embed="rId2"/>
          <a:stretch>
            <a:fillRect/>
          </a:stretch>
        </p:blipFill>
        <p:spPr>
          <a:xfrm>
            <a:off x="838200" y="1756477"/>
            <a:ext cx="9897792" cy="4736398"/>
          </a:xfrm>
          <a:prstGeom prst="rect">
            <a:avLst/>
          </a:prstGeom>
        </p:spPr>
      </p:pic>
      <p:sp>
        <p:nvSpPr>
          <p:cNvPr id="7" name="Rectangle 6">
            <a:extLst>
              <a:ext uri="{FF2B5EF4-FFF2-40B4-BE49-F238E27FC236}">
                <a16:creationId xmlns:a16="http://schemas.microsoft.com/office/drawing/2014/main" id="{E7CF7569-59E4-E07D-78D2-A73F460DC8C6}"/>
              </a:ext>
            </a:extLst>
          </p:cNvPr>
          <p:cNvSpPr/>
          <p:nvPr/>
        </p:nvSpPr>
        <p:spPr>
          <a:xfrm>
            <a:off x="838200" y="4295776"/>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029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D7F1-FD82-A8E6-16AB-EAF87F377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C973B-0FE6-7F20-A762-61BB4476E49C}"/>
              </a:ext>
            </a:extLst>
          </p:cNvPr>
          <p:cNvSpPr>
            <a:spLocks noGrp="1"/>
          </p:cNvSpPr>
          <p:nvPr>
            <p:ph type="title"/>
          </p:nvPr>
        </p:nvSpPr>
        <p:spPr/>
        <p:txBody>
          <a:bodyPr/>
          <a:lstStyle/>
          <a:p>
            <a:r>
              <a:rPr lang="en-US" dirty="0"/>
              <a:t>Nitsche Results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8CF24DA-7799-B795-9E69-B461ED6A980C}"/>
              </a:ext>
            </a:extLst>
          </p:cNvPr>
          <p:cNvPicPr>
            <a:picLocks noChangeAspect="1"/>
          </p:cNvPicPr>
          <p:nvPr/>
        </p:nvPicPr>
        <p:blipFill>
          <a:blip r:embed="rId2"/>
          <a:stretch>
            <a:fillRect/>
          </a:stretch>
        </p:blipFill>
        <p:spPr>
          <a:xfrm>
            <a:off x="1256805" y="1294873"/>
            <a:ext cx="9385782" cy="5658141"/>
          </a:xfrm>
          <a:prstGeom prst="rect">
            <a:avLst/>
          </a:prstGeom>
        </p:spPr>
      </p:pic>
    </p:spTree>
    <p:extLst>
      <p:ext uri="{BB962C8B-B14F-4D97-AF65-F5344CB8AC3E}">
        <p14:creationId xmlns:p14="http://schemas.microsoft.com/office/powerpoint/2010/main" val="287878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4DE5-2D8D-2ADF-AE1D-3CB01E7C2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53A90-6E45-9B6E-E43D-5B62A2F378C4}"/>
              </a:ext>
            </a:extLst>
          </p:cNvPr>
          <p:cNvSpPr>
            <a:spLocks noGrp="1"/>
          </p:cNvSpPr>
          <p:nvPr>
            <p:ph type="title"/>
          </p:nvPr>
        </p:nvSpPr>
        <p:spPr/>
        <p:txBody>
          <a:bodyPr/>
          <a:lstStyle/>
          <a:p>
            <a:r>
              <a:rPr lang="en-US" dirty="0"/>
              <a:t>Nitsche Results Displacement Y - </a:t>
            </a:r>
            <a:r>
              <a:rPr lang="en-US" dirty="0">
                <a:solidFill>
                  <a:srgbClr val="FF0000"/>
                </a:solidFill>
              </a:rPr>
              <a:t>Wrong</a:t>
            </a:r>
            <a:r>
              <a:rPr lang="en-US" dirty="0"/>
              <a:t> </a:t>
            </a:r>
          </a:p>
        </p:txBody>
      </p:sp>
      <p:pic>
        <p:nvPicPr>
          <p:cNvPr id="4" name="Picture 3">
            <a:extLst>
              <a:ext uri="{FF2B5EF4-FFF2-40B4-BE49-F238E27FC236}">
                <a16:creationId xmlns:a16="http://schemas.microsoft.com/office/drawing/2014/main" id="{97FB598B-3E53-17A4-9F6B-83C1B09B9F70}"/>
              </a:ext>
            </a:extLst>
          </p:cNvPr>
          <p:cNvPicPr>
            <a:picLocks noChangeAspect="1"/>
          </p:cNvPicPr>
          <p:nvPr/>
        </p:nvPicPr>
        <p:blipFill>
          <a:blip r:embed="rId2"/>
          <a:stretch>
            <a:fillRect/>
          </a:stretch>
        </p:blipFill>
        <p:spPr>
          <a:xfrm>
            <a:off x="411538" y="1453512"/>
            <a:ext cx="12084671" cy="5213618"/>
          </a:xfrm>
          <a:prstGeom prst="rect">
            <a:avLst/>
          </a:prstGeom>
        </p:spPr>
      </p:pic>
      <p:sp>
        <p:nvSpPr>
          <p:cNvPr id="5" name="Rectangle 4">
            <a:extLst>
              <a:ext uri="{FF2B5EF4-FFF2-40B4-BE49-F238E27FC236}">
                <a16:creationId xmlns:a16="http://schemas.microsoft.com/office/drawing/2014/main" id="{D36ECAED-1DD6-C45A-290D-6AE76B019FDC}"/>
              </a:ext>
            </a:extLst>
          </p:cNvPr>
          <p:cNvSpPr/>
          <p:nvPr/>
        </p:nvSpPr>
        <p:spPr>
          <a:xfrm>
            <a:off x="411538" y="402220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A46A3A-779E-37DF-AAFA-25DFB41026E5}"/>
              </a:ext>
            </a:extLst>
          </p:cNvPr>
          <p:cNvSpPr txBox="1"/>
          <p:nvPr/>
        </p:nvSpPr>
        <p:spPr>
          <a:xfrm>
            <a:off x="2366838" y="1536465"/>
            <a:ext cx="3729162" cy="646331"/>
          </a:xfrm>
          <a:prstGeom prst="rect">
            <a:avLst/>
          </a:prstGeom>
          <a:solidFill>
            <a:schemeClr val="bg1"/>
          </a:solidFill>
        </p:spPr>
        <p:txBody>
          <a:bodyPr wrap="square" rtlCol="0">
            <a:spAutoFit/>
          </a:bodyPr>
          <a:lstStyle/>
          <a:p>
            <a:r>
              <a:rPr lang="en-US" dirty="0"/>
              <a:t>Y displacements are quite high compared to _penalty method</a:t>
            </a:r>
          </a:p>
        </p:txBody>
      </p:sp>
    </p:spTree>
    <p:extLst>
      <p:ext uri="{BB962C8B-B14F-4D97-AF65-F5344CB8AC3E}">
        <p14:creationId xmlns:p14="http://schemas.microsoft.com/office/powerpoint/2010/main" val="2913696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E4049-461A-0211-4B02-87164CE83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BDA7F-FB83-AA0F-61B9-6D40216D0A17}"/>
              </a:ext>
            </a:extLst>
          </p:cNvPr>
          <p:cNvSpPr>
            <a:spLocks noGrp="1"/>
          </p:cNvSpPr>
          <p:nvPr>
            <p:ph type="title"/>
          </p:nvPr>
        </p:nvSpPr>
        <p:spPr/>
        <p:txBody>
          <a:bodyPr/>
          <a:lstStyle/>
          <a:p>
            <a:r>
              <a:rPr lang="en-US" dirty="0"/>
              <a:t>Nitsche Results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538AC5D1-8A5A-CBB6-7E9E-07A6AF867281}"/>
              </a:ext>
            </a:extLst>
          </p:cNvPr>
          <p:cNvPicPr>
            <a:picLocks noChangeAspect="1"/>
          </p:cNvPicPr>
          <p:nvPr/>
        </p:nvPicPr>
        <p:blipFill>
          <a:blip r:embed="rId2"/>
          <a:stretch>
            <a:fillRect/>
          </a:stretch>
        </p:blipFill>
        <p:spPr>
          <a:xfrm>
            <a:off x="838200" y="1401426"/>
            <a:ext cx="9354031" cy="5664491"/>
          </a:xfrm>
          <a:prstGeom prst="rect">
            <a:avLst/>
          </a:prstGeom>
        </p:spPr>
      </p:pic>
    </p:spTree>
    <p:extLst>
      <p:ext uri="{BB962C8B-B14F-4D97-AF65-F5344CB8AC3E}">
        <p14:creationId xmlns:p14="http://schemas.microsoft.com/office/powerpoint/2010/main" val="1302928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91094-2A68-E941-10FB-EC5B847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5429C-57A0-2446-5661-A7816056E36C}"/>
              </a:ext>
            </a:extLst>
          </p:cNvPr>
          <p:cNvSpPr>
            <a:spLocks noGrp="1"/>
          </p:cNvSpPr>
          <p:nvPr>
            <p:ph type="title"/>
          </p:nvPr>
        </p:nvSpPr>
        <p:spPr/>
        <p:txBody>
          <a:bodyPr/>
          <a:lstStyle/>
          <a:p>
            <a:r>
              <a:rPr lang="en-US" dirty="0"/>
              <a:t>Nitsche Results Displacement Z - </a:t>
            </a:r>
            <a:r>
              <a:rPr lang="en-US" dirty="0">
                <a:solidFill>
                  <a:srgbClr val="FF0000"/>
                </a:solidFill>
              </a:rPr>
              <a:t>Wrong</a:t>
            </a:r>
            <a:endParaRPr lang="en-US" dirty="0"/>
          </a:p>
        </p:txBody>
      </p:sp>
      <p:pic>
        <p:nvPicPr>
          <p:cNvPr id="6" name="Picture 5">
            <a:extLst>
              <a:ext uri="{FF2B5EF4-FFF2-40B4-BE49-F238E27FC236}">
                <a16:creationId xmlns:a16="http://schemas.microsoft.com/office/drawing/2014/main" id="{55A56228-72A1-68B1-AE8A-9DAEF54C515A}"/>
              </a:ext>
            </a:extLst>
          </p:cNvPr>
          <p:cNvPicPr>
            <a:picLocks noChangeAspect="1"/>
          </p:cNvPicPr>
          <p:nvPr/>
        </p:nvPicPr>
        <p:blipFill>
          <a:blip r:embed="rId2"/>
          <a:stretch>
            <a:fillRect/>
          </a:stretch>
        </p:blipFill>
        <p:spPr>
          <a:xfrm>
            <a:off x="-413467" y="1385809"/>
            <a:ext cx="12192000" cy="5294979"/>
          </a:xfrm>
          <a:prstGeom prst="rect">
            <a:avLst/>
          </a:prstGeom>
        </p:spPr>
      </p:pic>
      <p:sp>
        <p:nvSpPr>
          <p:cNvPr id="7" name="Rectangle 6">
            <a:extLst>
              <a:ext uri="{FF2B5EF4-FFF2-40B4-BE49-F238E27FC236}">
                <a16:creationId xmlns:a16="http://schemas.microsoft.com/office/drawing/2014/main" id="{A91B630A-D6DA-D524-EF22-33770E03116D}"/>
              </a:ext>
            </a:extLst>
          </p:cNvPr>
          <p:cNvSpPr/>
          <p:nvPr/>
        </p:nvSpPr>
        <p:spPr>
          <a:xfrm>
            <a:off x="586466" y="4167313"/>
            <a:ext cx="162877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5802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1EDC6-87B2-862D-7C73-336040B03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3EDEE-FD41-FC48-74E7-B5F5C2956C03}"/>
              </a:ext>
            </a:extLst>
          </p:cNvPr>
          <p:cNvSpPr>
            <a:spLocks noGrp="1"/>
          </p:cNvSpPr>
          <p:nvPr>
            <p:ph type="title"/>
          </p:nvPr>
        </p:nvSpPr>
        <p:spPr/>
        <p:txBody>
          <a:bodyPr/>
          <a:lstStyle/>
          <a:p>
            <a:r>
              <a:rPr lang="en-US" dirty="0"/>
              <a:t>Nitsche Results Displacement Z - </a:t>
            </a:r>
            <a:r>
              <a:rPr lang="en-US" dirty="0">
                <a:solidFill>
                  <a:srgbClr val="FF0000"/>
                </a:solidFill>
              </a:rPr>
              <a:t>Corrected</a:t>
            </a:r>
          </a:p>
        </p:txBody>
      </p:sp>
      <p:pic>
        <p:nvPicPr>
          <p:cNvPr id="7" name="Picture 6">
            <a:extLst>
              <a:ext uri="{FF2B5EF4-FFF2-40B4-BE49-F238E27FC236}">
                <a16:creationId xmlns:a16="http://schemas.microsoft.com/office/drawing/2014/main" id="{87E9DC5F-CC03-DC14-3000-EAE015D789A5}"/>
              </a:ext>
            </a:extLst>
          </p:cNvPr>
          <p:cNvPicPr>
            <a:picLocks noChangeAspect="1"/>
          </p:cNvPicPr>
          <p:nvPr/>
        </p:nvPicPr>
        <p:blipFill>
          <a:blip r:embed="rId2"/>
          <a:stretch>
            <a:fillRect/>
          </a:stretch>
        </p:blipFill>
        <p:spPr>
          <a:xfrm>
            <a:off x="1008267" y="1453896"/>
            <a:ext cx="9315929" cy="5658141"/>
          </a:xfrm>
          <a:prstGeom prst="rect">
            <a:avLst/>
          </a:prstGeom>
        </p:spPr>
      </p:pic>
    </p:spTree>
    <p:extLst>
      <p:ext uri="{BB962C8B-B14F-4D97-AF65-F5344CB8AC3E}">
        <p14:creationId xmlns:p14="http://schemas.microsoft.com/office/powerpoint/2010/main" val="126241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8AE80-9BEE-0251-85D2-D283EA87A822}"/>
              </a:ext>
            </a:extLst>
          </p:cNvPr>
          <p:cNvSpPr>
            <a:spLocks noGrp="1"/>
          </p:cNvSpPr>
          <p:nvPr>
            <p:ph type="title"/>
          </p:nvPr>
        </p:nvSpPr>
        <p:spPr/>
        <p:txBody>
          <a:bodyPr/>
          <a:lstStyle/>
          <a:p>
            <a:r>
              <a:rPr lang="en-US" dirty="0"/>
              <a:t>Nitsche Results Von Mises - </a:t>
            </a:r>
            <a:r>
              <a:rPr lang="en-US" dirty="0">
                <a:solidFill>
                  <a:srgbClr val="FF0000"/>
                </a:solidFill>
              </a:rPr>
              <a:t>Wrong</a:t>
            </a:r>
            <a:endParaRPr lang="en-US" dirty="0"/>
          </a:p>
        </p:txBody>
      </p:sp>
      <p:pic>
        <p:nvPicPr>
          <p:cNvPr id="4" name="Picture 3">
            <a:extLst>
              <a:ext uri="{FF2B5EF4-FFF2-40B4-BE49-F238E27FC236}">
                <a16:creationId xmlns:a16="http://schemas.microsoft.com/office/drawing/2014/main" id="{164D4BF4-3100-5B6F-E740-AF4038A79FD6}"/>
              </a:ext>
            </a:extLst>
          </p:cNvPr>
          <p:cNvPicPr>
            <a:picLocks noChangeAspect="1"/>
          </p:cNvPicPr>
          <p:nvPr/>
        </p:nvPicPr>
        <p:blipFill>
          <a:blip r:embed="rId2"/>
          <a:stretch>
            <a:fillRect/>
          </a:stretch>
        </p:blipFill>
        <p:spPr>
          <a:xfrm>
            <a:off x="658677" y="1385351"/>
            <a:ext cx="10550808" cy="5472649"/>
          </a:xfrm>
          <a:prstGeom prst="rect">
            <a:avLst/>
          </a:prstGeom>
        </p:spPr>
      </p:pic>
    </p:spTree>
    <p:extLst>
      <p:ext uri="{BB962C8B-B14F-4D97-AF65-F5344CB8AC3E}">
        <p14:creationId xmlns:p14="http://schemas.microsoft.com/office/powerpoint/2010/main" val="1951237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7CCC-8464-D6A0-D5FE-8C55DD71F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889C4-8692-446D-7A56-5379E418F2C6}"/>
              </a:ext>
            </a:extLst>
          </p:cNvPr>
          <p:cNvSpPr>
            <a:spLocks noGrp="1"/>
          </p:cNvSpPr>
          <p:nvPr>
            <p:ph type="title"/>
          </p:nvPr>
        </p:nvSpPr>
        <p:spPr>
          <a:xfrm>
            <a:off x="838200" y="365125"/>
            <a:ext cx="12420600" cy="814451"/>
          </a:xfrm>
        </p:spPr>
        <p:txBody>
          <a:bodyPr/>
          <a:lstStyle/>
          <a:p>
            <a:r>
              <a:rPr lang="en-US" dirty="0"/>
              <a:t>Nitsche Results Displacement Von Mises - </a:t>
            </a:r>
            <a:r>
              <a:rPr lang="en-US" dirty="0">
                <a:solidFill>
                  <a:srgbClr val="FF0000"/>
                </a:solidFill>
              </a:rPr>
              <a:t>Corrected</a:t>
            </a:r>
          </a:p>
        </p:txBody>
      </p:sp>
      <p:pic>
        <p:nvPicPr>
          <p:cNvPr id="4" name="Picture 3">
            <a:extLst>
              <a:ext uri="{FF2B5EF4-FFF2-40B4-BE49-F238E27FC236}">
                <a16:creationId xmlns:a16="http://schemas.microsoft.com/office/drawing/2014/main" id="{CE56E1F2-5489-C47F-C036-2ED18FE54159}"/>
              </a:ext>
            </a:extLst>
          </p:cNvPr>
          <p:cNvPicPr>
            <a:picLocks noChangeAspect="1"/>
          </p:cNvPicPr>
          <p:nvPr/>
        </p:nvPicPr>
        <p:blipFill>
          <a:blip r:embed="rId2"/>
          <a:stretch>
            <a:fillRect/>
          </a:stretch>
        </p:blipFill>
        <p:spPr>
          <a:xfrm>
            <a:off x="1248805" y="1149057"/>
            <a:ext cx="9328629" cy="5708943"/>
          </a:xfrm>
          <a:prstGeom prst="rect">
            <a:avLst/>
          </a:prstGeom>
        </p:spPr>
      </p:pic>
    </p:spTree>
    <p:extLst>
      <p:ext uri="{BB962C8B-B14F-4D97-AF65-F5344CB8AC3E}">
        <p14:creationId xmlns:p14="http://schemas.microsoft.com/office/powerpoint/2010/main" val="2767299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3051-D40F-6D01-C1FB-8ABF3CFF3064}"/>
              </a:ext>
            </a:extLst>
          </p:cNvPr>
          <p:cNvSpPr>
            <a:spLocks noGrp="1"/>
          </p:cNvSpPr>
          <p:nvPr>
            <p:ph type="title"/>
          </p:nvPr>
        </p:nvSpPr>
        <p:spPr/>
        <p:txBody>
          <a:bodyPr/>
          <a:lstStyle/>
          <a:p>
            <a:r>
              <a:rPr lang="en-US" dirty="0"/>
              <a:t>Cylinder270</a:t>
            </a:r>
          </a:p>
        </p:txBody>
      </p:sp>
      <p:grpSp>
        <p:nvGrpSpPr>
          <p:cNvPr id="12" name="Group 11">
            <a:extLst>
              <a:ext uri="{FF2B5EF4-FFF2-40B4-BE49-F238E27FC236}">
                <a16:creationId xmlns:a16="http://schemas.microsoft.com/office/drawing/2014/main" id="{C4183962-6EDE-7655-E291-30DE73C05060}"/>
              </a:ext>
            </a:extLst>
          </p:cNvPr>
          <p:cNvGrpSpPr/>
          <p:nvPr/>
        </p:nvGrpSpPr>
        <p:grpSpPr>
          <a:xfrm>
            <a:off x="4786674" y="871151"/>
            <a:ext cx="8390337" cy="5798591"/>
            <a:chOff x="147774" y="1352201"/>
            <a:chExt cx="4883401" cy="4153598"/>
          </a:xfrm>
        </p:grpSpPr>
        <p:pic>
          <p:nvPicPr>
            <p:cNvPr id="4" name="Picture 3">
              <a:extLst>
                <a:ext uri="{FF2B5EF4-FFF2-40B4-BE49-F238E27FC236}">
                  <a16:creationId xmlns:a16="http://schemas.microsoft.com/office/drawing/2014/main" id="{22FCB0B8-623D-5413-3ABD-F6A00F4A2BC6}"/>
                </a:ext>
              </a:extLst>
            </p:cNvPr>
            <p:cNvPicPr>
              <a:picLocks noChangeAspect="1"/>
            </p:cNvPicPr>
            <p:nvPr/>
          </p:nvPicPr>
          <p:blipFill>
            <a:blip r:embed="rId2"/>
            <a:stretch>
              <a:fillRect/>
            </a:stretch>
          </p:blipFill>
          <p:spPr>
            <a:xfrm>
              <a:off x="147774" y="1352201"/>
              <a:ext cx="4883401" cy="3867349"/>
            </a:xfrm>
            <a:prstGeom prst="rect">
              <a:avLst/>
            </a:prstGeom>
          </p:spPr>
        </p:pic>
        <p:sp>
          <p:nvSpPr>
            <p:cNvPr id="6" name="TextBox 5">
              <a:extLst>
                <a:ext uri="{FF2B5EF4-FFF2-40B4-BE49-F238E27FC236}">
                  <a16:creationId xmlns:a16="http://schemas.microsoft.com/office/drawing/2014/main" id="{895269E1-346A-495B-BC96-B6FFCFDAE7C2}"/>
                </a:ext>
              </a:extLst>
            </p:cNvPr>
            <p:cNvSpPr txBox="1"/>
            <p:nvPr/>
          </p:nvSpPr>
          <p:spPr>
            <a:xfrm>
              <a:off x="384312" y="5167245"/>
              <a:ext cx="4410324" cy="338554"/>
            </a:xfrm>
            <a:prstGeom prst="rect">
              <a:avLst/>
            </a:prstGeom>
            <a:noFill/>
          </p:spPr>
          <p:txBody>
            <a:bodyPr wrap="square">
              <a:spAutoFit/>
            </a:bodyPr>
            <a:lstStyle/>
            <a:p>
              <a:r>
                <a:rPr lang="en-US" sz="1600" b="0" i="0" u="none" strike="noStrike" baseline="0" dirty="0">
                  <a:solidFill>
                    <a:srgbClr val="0081AD"/>
                  </a:solidFill>
                  <a:latin typeface="NimbusRomNo9L-Regu"/>
                </a:rPr>
                <a:t>https://doi.org/10.1016/j.cma.2021.113841</a:t>
              </a:r>
              <a:endParaRPr lang="en-US" sz="1600" dirty="0"/>
            </a:p>
          </p:txBody>
        </p:sp>
      </p:grpSp>
      <p:sp>
        <p:nvSpPr>
          <p:cNvPr id="3" name="TextBox 2">
            <a:extLst>
              <a:ext uri="{FF2B5EF4-FFF2-40B4-BE49-F238E27FC236}">
                <a16:creationId xmlns:a16="http://schemas.microsoft.com/office/drawing/2014/main" id="{275AC6BD-5A03-CA88-2596-B62D0A458A23}"/>
              </a:ext>
            </a:extLst>
          </p:cNvPr>
          <p:cNvSpPr txBox="1"/>
          <p:nvPr/>
        </p:nvSpPr>
        <p:spPr>
          <a:xfrm>
            <a:off x="362059" y="2232294"/>
            <a:ext cx="5364419" cy="2246769"/>
          </a:xfrm>
          <a:prstGeom prst="rect">
            <a:avLst/>
          </a:prstGeom>
          <a:solidFill>
            <a:schemeClr val="bg1"/>
          </a:solidFill>
        </p:spPr>
        <p:txBody>
          <a:bodyPr wrap="square">
            <a:spAutoFit/>
          </a:bodyPr>
          <a:lstStyle/>
          <a:p>
            <a:r>
              <a:rPr lang="en-US" sz="2800" b="1" dirty="0">
                <a:solidFill>
                  <a:srgbClr val="FF0000"/>
                </a:solidFill>
              </a:rPr>
              <a:t>In our case, R=4.5 and thickness = 0.2 so R/t &gt;20</a:t>
            </a:r>
          </a:p>
          <a:p>
            <a:endParaRPr lang="en-US" sz="2800" b="1" dirty="0">
              <a:solidFill>
                <a:srgbClr val="FF0000"/>
              </a:solidFill>
            </a:endParaRPr>
          </a:p>
          <a:p>
            <a:r>
              <a:rPr lang="en-US" sz="2800" b="1" dirty="0">
                <a:solidFill>
                  <a:srgbClr val="FF0000"/>
                </a:solidFill>
              </a:rPr>
              <a:t>L = 30 and the cut is done on L/2=15</a:t>
            </a:r>
          </a:p>
        </p:txBody>
      </p:sp>
    </p:spTree>
    <p:extLst>
      <p:ext uri="{BB962C8B-B14F-4D97-AF65-F5344CB8AC3E}">
        <p14:creationId xmlns:p14="http://schemas.microsoft.com/office/powerpoint/2010/main" val="154848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623B-E77F-1FED-4A94-B8E6C07D7B05}"/>
              </a:ext>
            </a:extLst>
          </p:cNvPr>
          <p:cNvSpPr>
            <a:spLocks noGrp="1"/>
          </p:cNvSpPr>
          <p:nvPr>
            <p:ph type="title"/>
          </p:nvPr>
        </p:nvSpPr>
        <p:spPr/>
        <p:txBody>
          <a:bodyPr/>
          <a:lstStyle/>
          <a:p>
            <a:r>
              <a:rPr lang="en-US" dirty="0"/>
              <a:t>STL insertion</a:t>
            </a:r>
          </a:p>
        </p:txBody>
      </p:sp>
      <p:pic>
        <p:nvPicPr>
          <p:cNvPr id="4" name="Picture 3">
            <a:extLst>
              <a:ext uri="{FF2B5EF4-FFF2-40B4-BE49-F238E27FC236}">
                <a16:creationId xmlns:a16="http://schemas.microsoft.com/office/drawing/2014/main" id="{F7C1DA37-1B9F-5E01-254E-190D6F8949FC}"/>
              </a:ext>
            </a:extLst>
          </p:cNvPr>
          <p:cNvPicPr>
            <a:picLocks noChangeAspect="1"/>
          </p:cNvPicPr>
          <p:nvPr/>
        </p:nvPicPr>
        <p:blipFill>
          <a:blip r:embed="rId2"/>
          <a:stretch>
            <a:fillRect/>
          </a:stretch>
        </p:blipFill>
        <p:spPr>
          <a:xfrm>
            <a:off x="2125232" y="1380264"/>
            <a:ext cx="9478940" cy="6828824"/>
          </a:xfrm>
          <a:prstGeom prst="rect">
            <a:avLst/>
          </a:prstGeom>
        </p:spPr>
      </p:pic>
      <p:sp>
        <p:nvSpPr>
          <p:cNvPr id="5" name="TextBox 4">
            <a:extLst>
              <a:ext uri="{FF2B5EF4-FFF2-40B4-BE49-F238E27FC236}">
                <a16:creationId xmlns:a16="http://schemas.microsoft.com/office/drawing/2014/main" id="{50CE00E4-01EE-C520-374D-2CC54B288254}"/>
              </a:ext>
            </a:extLst>
          </p:cNvPr>
          <p:cNvSpPr txBox="1"/>
          <p:nvPr/>
        </p:nvSpPr>
        <p:spPr>
          <a:xfrm>
            <a:off x="2036064" y="2000750"/>
            <a:ext cx="807720" cy="369332"/>
          </a:xfrm>
          <a:prstGeom prst="rect">
            <a:avLst/>
          </a:prstGeom>
          <a:noFill/>
        </p:spPr>
        <p:txBody>
          <a:bodyPr wrap="square">
            <a:spAutoFit/>
          </a:bodyPr>
          <a:lstStyle/>
          <a:p>
            <a:r>
              <a:rPr lang="en-US" sz="1800" dirty="0">
                <a:highlight>
                  <a:srgbClr val="FFFFFF"/>
                </a:highlight>
                <a:latin typeface="Cascadia Mono" panose="020B0609020000020004" pitchFamily="49" charset="0"/>
              </a:rPr>
              <a:t>BODY</a:t>
            </a:r>
            <a:endParaRPr lang="en-US" dirty="0"/>
          </a:p>
        </p:txBody>
      </p:sp>
    </p:spTree>
    <p:extLst>
      <p:ext uri="{BB962C8B-B14F-4D97-AF65-F5344CB8AC3E}">
        <p14:creationId xmlns:p14="http://schemas.microsoft.com/office/powerpoint/2010/main" val="3898604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C48B-24EB-B1DA-8B66-1C391429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36383-E5C7-8451-3DAF-32768EC6F203}"/>
              </a:ext>
            </a:extLst>
          </p:cNvPr>
          <p:cNvSpPr>
            <a:spLocks noGrp="1"/>
          </p:cNvSpPr>
          <p:nvPr>
            <p:ph type="title"/>
          </p:nvPr>
        </p:nvSpPr>
        <p:spPr/>
        <p:txBody>
          <a:bodyPr/>
          <a:lstStyle/>
          <a:p>
            <a:r>
              <a:rPr lang="en-US" dirty="0"/>
              <a:t>STL insertion as</a:t>
            </a:r>
          </a:p>
        </p:txBody>
      </p:sp>
      <p:pic>
        <p:nvPicPr>
          <p:cNvPr id="7" name="Picture 6">
            <a:extLst>
              <a:ext uri="{FF2B5EF4-FFF2-40B4-BE49-F238E27FC236}">
                <a16:creationId xmlns:a16="http://schemas.microsoft.com/office/drawing/2014/main" id="{24F39B09-6A1D-9074-D30A-29CA0E835EA2}"/>
              </a:ext>
            </a:extLst>
          </p:cNvPr>
          <p:cNvPicPr>
            <a:picLocks noChangeAspect="1"/>
          </p:cNvPicPr>
          <p:nvPr/>
        </p:nvPicPr>
        <p:blipFill>
          <a:blip r:embed="rId2"/>
          <a:stretch>
            <a:fillRect/>
          </a:stretch>
        </p:blipFill>
        <p:spPr>
          <a:xfrm>
            <a:off x="2081354" y="1858055"/>
            <a:ext cx="7119253" cy="5526962"/>
          </a:xfrm>
          <a:prstGeom prst="rect">
            <a:avLst/>
          </a:prstGeom>
        </p:spPr>
      </p:pic>
      <p:sp>
        <p:nvSpPr>
          <p:cNvPr id="8" name="TextBox 7">
            <a:extLst>
              <a:ext uri="{FF2B5EF4-FFF2-40B4-BE49-F238E27FC236}">
                <a16:creationId xmlns:a16="http://schemas.microsoft.com/office/drawing/2014/main" id="{3748CEC4-12B9-8B8D-A782-41E5EF5E5139}"/>
              </a:ext>
            </a:extLst>
          </p:cNvPr>
          <p:cNvSpPr txBox="1"/>
          <p:nvPr/>
        </p:nvSpPr>
        <p:spPr>
          <a:xfrm>
            <a:off x="960121" y="1211724"/>
            <a:ext cx="842336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04_Cylinder270_penalty\data\cylinder_coupled_face_0D2.stl)</a:t>
            </a:r>
            <a:endParaRPr lang="en-US" dirty="0"/>
          </a:p>
        </p:txBody>
      </p:sp>
    </p:spTree>
    <p:extLst>
      <p:ext uri="{BB962C8B-B14F-4D97-AF65-F5344CB8AC3E}">
        <p14:creationId xmlns:p14="http://schemas.microsoft.com/office/powerpoint/2010/main" val="1753729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7B571-32D2-E1DC-12CA-F8B2C26AA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730-ABF3-9C53-804F-3F222C93EFBE}"/>
              </a:ext>
            </a:extLst>
          </p:cNvPr>
          <p:cNvSpPr>
            <a:spLocks noGrp="1"/>
          </p:cNvSpPr>
          <p:nvPr>
            <p:ph type="title"/>
          </p:nvPr>
        </p:nvSpPr>
        <p:spPr/>
        <p:txBody>
          <a:bodyPr/>
          <a:lstStyle/>
          <a:p>
            <a:r>
              <a:rPr lang="en-US" dirty="0"/>
              <a:t>Queso output of STLs</a:t>
            </a:r>
          </a:p>
        </p:txBody>
      </p:sp>
      <p:sp>
        <p:nvSpPr>
          <p:cNvPr id="8" name="TextBox 7">
            <a:extLst>
              <a:ext uri="{FF2B5EF4-FFF2-40B4-BE49-F238E27FC236}">
                <a16:creationId xmlns:a16="http://schemas.microsoft.com/office/drawing/2014/main" id="{438E9CAA-99BA-764A-85ED-1299C00E980A}"/>
              </a:ext>
            </a:extLst>
          </p:cNvPr>
          <p:cNvSpPr txBox="1"/>
          <p:nvPr/>
        </p:nvSpPr>
        <p:spPr>
          <a:xfrm>
            <a:off x="960121" y="1211724"/>
            <a:ext cx="10647946" cy="646331"/>
          </a:xfrm>
          <a:prstGeom prst="rect">
            <a:avLst/>
          </a:prstGeom>
          <a:solidFill>
            <a:schemeClr val="bg1"/>
          </a:solidFill>
          <a:ln>
            <a:solidFill>
              <a:schemeClr val="bg1"/>
            </a:solidFill>
          </a:ln>
        </p:spPr>
        <p:txBody>
          <a:bodyPr wrap="square">
            <a:spAutoFit/>
          </a:bodyPr>
          <a:lstStyle/>
          <a:p>
            <a:r>
              <a:rPr lang="en-US" dirty="0">
                <a:highlight>
                  <a:srgbClr val="FFFFFF"/>
                </a:highlight>
                <a:latin typeface="Cascadia Mono" panose="020B0609020000020004" pitchFamily="49" charset="0"/>
              </a:rPr>
              <a:t>Coupled face</a:t>
            </a:r>
          </a:p>
          <a:p>
            <a:r>
              <a:rPr lang="en-US" dirty="0">
                <a:highlight>
                  <a:srgbClr val="FFFFFF"/>
                </a:highlight>
                <a:latin typeface="Cascadia Mono" panose="020B0609020000020004" pitchFamily="49" charset="0"/>
              </a:rPr>
              <a:t>(</a:t>
            </a:r>
            <a:r>
              <a:rPr lang="en-US" dirty="0">
                <a:latin typeface="Cascadia Mono" panose="020B0609020000020004" pitchFamily="49" charset="0"/>
              </a:rPr>
              <a:t>04_Cylinder270_penalty\</a:t>
            </a:r>
            <a:r>
              <a:rPr lang="en-US" dirty="0" err="1">
                <a:latin typeface="Cascadia Mono" panose="020B0609020000020004" pitchFamily="49" charset="0"/>
              </a:rPr>
              <a:t>queso_output</a:t>
            </a:r>
            <a:r>
              <a:rPr lang="en-US" dirty="0">
                <a:latin typeface="Cascadia Mono" panose="020B0609020000020004" pitchFamily="49" charset="0"/>
              </a:rPr>
              <a:t>\condition_id_1.stl)</a:t>
            </a:r>
            <a:endParaRPr lang="en-US" dirty="0"/>
          </a:p>
        </p:txBody>
      </p:sp>
      <p:pic>
        <p:nvPicPr>
          <p:cNvPr id="4" name="Picture 3">
            <a:extLst>
              <a:ext uri="{FF2B5EF4-FFF2-40B4-BE49-F238E27FC236}">
                <a16:creationId xmlns:a16="http://schemas.microsoft.com/office/drawing/2014/main" id="{6D856203-F2F6-97A2-A14A-0D70C54F996E}"/>
              </a:ext>
            </a:extLst>
          </p:cNvPr>
          <p:cNvPicPr>
            <a:picLocks noChangeAspect="1"/>
          </p:cNvPicPr>
          <p:nvPr/>
        </p:nvPicPr>
        <p:blipFill>
          <a:blip r:embed="rId2"/>
          <a:stretch>
            <a:fillRect/>
          </a:stretch>
        </p:blipFill>
        <p:spPr>
          <a:xfrm>
            <a:off x="1532844" y="2153781"/>
            <a:ext cx="6712295" cy="5385077"/>
          </a:xfrm>
          <a:prstGeom prst="rect">
            <a:avLst/>
          </a:prstGeom>
        </p:spPr>
      </p:pic>
      <p:sp>
        <p:nvSpPr>
          <p:cNvPr id="5" name="Oval 4">
            <a:extLst>
              <a:ext uri="{FF2B5EF4-FFF2-40B4-BE49-F238E27FC236}">
                <a16:creationId xmlns:a16="http://schemas.microsoft.com/office/drawing/2014/main" id="{8E8F2BC7-697F-A217-9EE8-4134741944C8}"/>
              </a:ext>
            </a:extLst>
          </p:cNvPr>
          <p:cNvSpPr/>
          <p:nvPr/>
        </p:nvSpPr>
        <p:spPr>
          <a:xfrm>
            <a:off x="4138863" y="2537287"/>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8E8B6E3-CD79-B067-E11F-2A0D9F40F3DC}"/>
              </a:ext>
            </a:extLst>
          </p:cNvPr>
          <p:cNvSpPr/>
          <p:nvPr/>
        </p:nvSpPr>
        <p:spPr>
          <a:xfrm>
            <a:off x="6822707" y="5244936"/>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DF2FC8-E5C6-A011-C9EB-D4CD1B1DDDBE}"/>
              </a:ext>
            </a:extLst>
          </p:cNvPr>
          <p:cNvSpPr/>
          <p:nvPr/>
        </p:nvSpPr>
        <p:spPr>
          <a:xfrm>
            <a:off x="2855495" y="5244935"/>
            <a:ext cx="731520" cy="802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30CCB2-C5B1-EE4C-C221-0D8AACB27270}"/>
              </a:ext>
            </a:extLst>
          </p:cNvPr>
          <p:cNvCxnSpPr>
            <a:cxnSpLocks/>
            <a:stCxn id="5" idx="6"/>
          </p:cNvCxnSpPr>
          <p:nvPr/>
        </p:nvCxnSpPr>
        <p:spPr>
          <a:xfrm flipV="1">
            <a:off x="4870383" y="2646140"/>
            <a:ext cx="4702987" cy="2924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874F606-925D-751D-E924-22365EC8F4EF}"/>
              </a:ext>
            </a:extLst>
          </p:cNvPr>
          <p:cNvSpPr txBox="1"/>
          <p:nvPr/>
        </p:nvSpPr>
        <p:spPr>
          <a:xfrm>
            <a:off x="8462838" y="2059606"/>
            <a:ext cx="3729162" cy="646331"/>
          </a:xfrm>
          <a:prstGeom prst="rect">
            <a:avLst/>
          </a:prstGeom>
          <a:noFill/>
        </p:spPr>
        <p:txBody>
          <a:bodyPr wrap="square" rtlCol="0">
            <a:spAutoFit/>
          </a:bodyPr>
          <a:lstStyle/>
          <a:p>
            <a:r>
              <a:rPr lang="en-US" dirty="0"/>
              <a:t>More triangle on the “edges” of the Queso background elements</a:t>
            </a:r>
          </a:p>
        </p:txBody>
      </p:sp>
      <p:cxnSp>
        <p:nvCxnSpPr>
          <p:cNvPr id="15" name="Straight Connector 14">
            <a:extLst>
              <a:ext uri="{FF2B5EF4-FFF2-40B4-BE49-F238E27FC236}">
                <a16:creationId xmlns:a16="http://schemas.microsoft.com/office/drawing/2014/main" id="{F1B09996-8F9E-C019-E5CE-785F85AA8907}"/>
              </a:ext>
            </a:extLst>
          </p:cNvPr>
          <p:cNvCxnSpPr>
            <a:cxnSpLocks/>
            <a:stCxn id="6" idx="0"/>
          </p:cNvCxnSpPr>
          <p:nvPr/>
        </p:nvCxnSpPr>
        <p:spPr>
          <a:xfrm flipV="1">
            <a:off x="7188467" y="2646140"/>
            <a:ext cx="2282792" cy="25987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BF859B-78FD-B20A-C99E-407E00529E33}"/>
              </a:ext>
            </a:extLst>
          </p:cNvPr>
          <p:cNvCxnSpPr>
            <a:cxnSpLocks/>
          </p:cNvCxnSpPr>
          <p:nvPr/>
        </p:nvCxnSpPr>
        <p:spPr>
          <a:xfrm flipV="1">
            <a:off x="3465095" y="2621399"/>
            <a:ext cx="6108275" cy="27879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80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3932-8452-810A-E512-E4E14FA69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60BD4-8058-6848-7D13-1152845A4065}"/>
              </a:ext>
            </a:extLst>
          </p:cNvPr>
          <p:cNvSpPr>
            <a:spLocks noGrp="1"/>
          </p:cNvSpPr>
          <p:nvPr>
            <p:ph type="title"/>
          </p:nvPr>
        </p:nvSpPr>
        <p:spPr/>
        <p:txBody>
          <a:bodyPr/>
          <a:lstStyle/>
          <a:p>
            <a:r>
              <a:rPr lang="en-US" dirty="0"/>
              <a:t>Wrong projection of integration points</a:t>
            </a:r>
          </a:p>
        </p:txBody>
      </p:sp>
      <p:pic>
        <p:nvPicPr>
          <p:cNvPr id="7" name="Picture 6">
            <a:extLst>
              <a:ext uri="{FF2B5EF4-FFF2-40B4-BE49-F238E27FC236}">
                <a16:creationId xmlns:a16="http://schemas.microsoft.com/office/drawing/2014/main" id="{C51DCB13-684E-D991-2A45-3A98357FB1E1}"/>
              </a:ext>
            </a:extLst>
          </p:cNvPr>
          <p:cNvPicPr>
            <a:picLocks noChangeAspect="1"/>
          </p:cNvPicPr>
          <p:nvPr/>
        </p:nvPicPr>
        <p:blipFill>
          <a:blip r:embed="rId2"/>
          <a:stretch>
            <a:fillRect/>
          </a:stretch>
        </p:blipFill>
        <p:spPr>
          <a:xfrm>
            <a:off x="1084337" y="1430805"/>
            <a:ext cx="8305910" cy="8169951"/>
          </a:xfrm>
          <a:prstGeom prst="rect">
            <a:avLst/>
          </a:prstGeom>
        </p:spPr>
      </p:pic>
      <p:grpSp>
        <p:nvGrpSpPr>
          <p:cNvPr id="22" name="Group 21">
            <a:extLst>
              <a:ext uri="{FF2B5EF4-FFF2-40B4-BE49-F238E27FC236}">
                <a16:creationId xmlns:a16="http://schemas.microsoft.com/office/drawing/2014/main" id="{A14B3CFF-64BE-DCD7-E721-DC0AF64E45DD}"/>
              </a:ext>
            </a:extLst>
          </p:cNvPr>
          <p:cNvGrpSpPr/>
          <p:nvPr/>
        </p:nvGrpSpPr>
        <p:grpSpPr>
          <a:xfrm>
            <a:off x="6112119" y="3125221"/>
            <a:ext cx="2298206" cy="718157"/>
            <a:chOff x="1301642" y="4684530"/>
            <a:chExt cx="2298206" cy="718157"/>
          </a:xfrm>
          <a:solidFill>
            <a:schemeClr val="bg1"/>
          </a:solidFill>
        </p:grpSpPr>
        <p:sp>
          <p:nvSpPr>
            <p:cNvPr id="24" name="TextBox 23">
              <a:extLst>
                <a:ext uri="{FF2B5EF4-FFF2-40B4-BE49-F238E27FC236}">
                  <a16:creationId xmlns:a16="http://schemas.microsoft.com/office/drawing/2014/main" id="{6D0E21BF-8689-6BBE-F971-21D0BCEE82EB}"/>
                </a:ext>
              </a:extLst>
            </p:cNvPr>
            <p:cNvSpPr txBox="1"/>
            <p:nvPr/>
          </p:nvSpPr>
          <p:spPr>
            <a:xfrm>
              <a:off x="1301642" y="5033355"/>
              <a:ext cx="2298206" cy="369332"/>
            </a:xfrm>
            <a:prstGeom prst="rect">
              <a:avLst/>
            </a:prstGeom>
            <a:grpFill/>
          </p:spPr>
          <p:txBody>
            <a:bodyPr wrap="square" rtlCol="0">
              <a:spAutoFit/>
            </a:bodyPr>
            <a:lstStyle/>
            <a:p>
              <a:r>
                <a:rPr lang="en-US" b="1" dirty="0">
                  <a:solidFill>
                    <a:srgbClr val="FF0000"/>
                  </a:solidFill>
                </a:rPr>
                <a:t>Solid Gauss points</a:t>
              </a:r>
            </a:p>
          </p:txBody>
        </p:sp>
        <p:sp>
          <p:nvSpPr>
            <p:cNvPr id="25" name="TextBox 24">
              <a:extLst>
                <a:ext uri="{FF2B5EF4-FFF2-40B4-BE49-F238E27FC236}">
                  <a16:creationId xmlns:a16="http://schemas.microsoft.com/office/drawing/2014/main" id="{C572236B-B5E0-8FD7-830A-779B792FA5CD}"/>
                </a:ext>
              </a:extLst>
            </p:cNvPr>
            <p:cNvSpPr txBox="1"/>
            <p:nvPr/>
          </p:nvSpPr>
          <p:spPr>
            <a:xfrm>
              <a:off x="1301642" y="4684530"/>
              <a:ext cx="2298206" cy="369332"/>
            </a:xfrm>
            <a:prstGeom prst="rect">
              <a:avLst/>
            </a:prstGeom>
            <a:grpFill/>
          </p:spPr>
          <p:txBody>
            <a:bodyPr wrap="square" rtlCol="0">
              <a:spAutoFit/>
            </a:bodyPr>
            <a:lstStyle/>
            <a:p>
              <a:r>
                <a:rPr lang="en-US" b="1" dirty="0">
                  <a:solidFill>
                    <a:srgbClr val="ADAB5B"/>
                  </a:solidFill>
                </a:rPr>
                <a:t>Shell Gauss points</a:t>
              </a:r>
            </a:p>
          </p:txBody>
        </p:sp>
      </p:grpSp>
      <p:sp>
        <p:nvSpPr>
          <p:cNvPr id="26" name="Oval 25">
            <a:extLst>
              <a:ext uri="{FF2B5EF4-FFF2-40B4-BE49-F238E27FC236}">
                <a16:creationId xmlns:a16="http://schemas.microsoft.com/office/drawing/2014/main" id="{0AB28458-7D2B-3780-86A4-7B8FAFB3190A}"/>
              </a:ext>
            </a:extLst>
          </p:cNvPr>
          <p:cNvSpPr/>
          <p:nvPr/>
        </p:nvSpPr>
        <p:spPr>
          <a:xfrm>
            <a:off x="1274283" y="6289652"/>
            <a:ext cx="1153328" cy="17133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6EA72FB-587B-C41D-9793-B49F9C8F2CA8}"/>
              </a:ext>
            </a:extLst>
          </p:cNvPr>
          <p:cNvCxnSpPr>
            <a:cxnSpLocks/>
            <a:stCxn id="26" idx="6"/>
            <a:endCxn id="28" idx="2"/>
          </p:cNvCxnSpPr>
          <p:nvPr/>
        </p:nvCxnSpPr>
        <p:spPr>
          <a:xfrm flipV="1">
            <a:off x="2427611" y="4669962"/>
            <a:ext cx="7300998" cy="24763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B616172-BE08-30DE-7443-662BC9FD1888}"/>
              </a:ext>
            </a:extLst>
          </p:cNvPr>
          <p:cNvSpPr txBox="1"/>
          <p:nvPr/>
        </p:nvSpPr>
        <p:spPr>
          <a:xfrm>
            <a:off x="7864028" y="4023631"/>
            <a:ext cx="3729162" cy="646331"/>
          </a:xfrm>
          <a:prstGeom prst="rect">
            <a:avLst/>
          </a:prstGeom>
          <a:solidFill>
            <a:schemeClr val="bg1"/>
          </a:solidFill>
          <a:ln>
            <a:solidFill>
              <a:schemeClr val="bg1"/>
            </a:solidFill>
          </a:ln>
        </p:spPr>
        <p:txBody>
          <a:bodyPr wrap="square" rtlCol="0">
            <a:spAutoFit/>
          </a:bodyPr>
          <a:lstStyle/>
          <a:p>
            <a:r>
              <a:rPr lang="en-US" dirty="0"/>
              <a:t>For some regions integration point projections is failing</a:t>
            </a:r>
          </a:p>
        </p:txBody>
      </p:sp>
      <p:sp>
        <p:nvSpPr>
          <p:cNvPr id="31" name="Oval 30">
            <a:extLst>
              <a:ext uri="{FF2B5EF4-FFF2-40B4-BE49-F238E27FC236}">
                <a16:creationId xmlns:a16="http://schemas.microsoft.com/office/drawing/2014/main" id="{B2897B17-1614-AC5C-581F-5F1372C50840}"/>
              </a:ext>
            </a:extLst>
          </p:cNvPr>
          <p:cNvSpPr/>
          <p:nvPr/>
        </p:nvSpPr>
        <p:spPr>
          <a:xfrm rot="1348559">
            <a:off x="7095045" y="5261309"/>
            <a:ext cx="2082799" cy="409692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52DA1A7-5326-2F21-6953-02689482FD7D}"/>
              </a:ext>
            </a:extLst>
          </p:cNvPr>
          <p:cNvCxnSpPr>
            <a:cxnSpLocks/>
            <a:stCxn id="31" idx="0"/>
            <a:endCxn id="28" idx="2"/>
          </p:cNvCxnSpPr>
          <p:nvPr/>
        </p:nvCxnSpPr>
        <p:spPr>
          <a:xfrm flipV="1">
            <a:off x="8919564" y="4669962"/>
            <a:ext cx="809045" cy="7469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6785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32AD-94D2-69E2-A710-6F974E90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EEE20-A25F-471C-390C-13F829BD0778}"/>
              </a:ext>
            </a:extLst>
          </p:cNvPr>
          <p:cNvSpPr>
            <a:spLocks noGrp="1"/>
          </p:cNvSpPr>
          <p:nvPr>
            <p:ph type="title"/>
          </p:nvPr>
        </p:nvSpPr>
        <p:spPr>
          <a:xfrm>
            <a:off x="647700" y="295019"/>
            <a:ext cx="12115800" cy="878024"/>
          </a:xfrm>
        </p:spPr>
        <p:txBody>
          <a:bodyPr/>
          <a:lstStyle/>
          <a:p>
            <a:r>
              <a:rPr lang="en-US" dirty="0"/>
              <a:t>Function for correct projection of integration points</a:t>
            </a:r>
          </a:p>
        </p:txBody>
      </p:sp>
      <p:sp>
        <p:nvSpPr>
          <p:cNvPr id="3" name="TextBox 2">
            <a:extLst>
              <a:ext uri="{FF2B5EF4-FFF2-40B4-BE49-F238E27FC236}">
                <a16:creationId xmlns:a16="http://schemas.microsoft.com/office/drawing/2014/main" id="{E61E19B7-1E14-6DB4-7B75-BB5613D4A446}"/>
              </a:ext>
            </a:extLst>
          </p:cNvPr>
          <p:cNvSpPr txBox="1"/>
          <p:nvPr/>
        </p:nvSpPr>
        <p:spPr>
          <a:xfrm>
            <a:off x="552559" y="1318260"/>
            <a:ext cx="7016642" cy="1200329"/>
          </a:xfrm>
          <a:prstGeom prst="rect">
            <a:avLst/>
          </a:prstGeom>
          <a:solidFill>
            <a:schemeClr val="bg1"/>
          </a:solidFill>
        </p:spPr>
        <p:txBody>
          <a:bodyPr wrap="square">
            <a:spAutoFit/>
          </a:bodyPr>
          <a:lstStyle/>
          <a:p>
            <a:r>
              <a:rPr lang="en-US" dirty="0"/>
              <a:t>The circle of the cell has center point (15,0,0) and R = 4.5</a:t>
            </a:r>
          </a:p>
          <a:p>
            <a:r>
              <a:rPr lang="en-US" dirty="0"/>
              <a:t>If </a:t>
            </a:r>
            <a:r>
              <a:rPr lang="en-US" dirty="0">
                <a:solidFill>
                  <a:srgbClr val="FF0000"/>
                </a:solidFill>
              </a:rPr>
              <a:t>Integration point </a:t>
            </a:r>
            <a:r>
              <a:rPr lang="en-US" dirty="0"/>
              <a:t>projection  can’t be achieved, try the projection of </a:t>
            </a:r>
            <a:r>
              <a:rPr lang="en-US" dirty="0">
                <a:solidFill>
                  <a:schemeClr val="accent6"/>
                </a:solidFill>
              </a:rPr>
              <a:t>Another Point </a:t>
            </a:r>
            <a:r>
              <a:rPr lang="en-US" dirty="0"/>
              <a:t>which will lie on the mid-surface of the shell and try for different values of the knot vector until the projection is correct</a:t>
            </a:r>
          </a:p>
        </p:txBody>
      </p:sp>
      <p:grpSp>
        <p:nvGrpSpPr>
          <p:cNvPr id="30" name="Group 29">
            <a:extLst>
              <a:ext uri="{FF2B5EF4-FFF2-40B4-BE49-F238E27FC236}">
                <a16:creationId xmlns:a16="http://schemas.microsoft.com/office/drawing/2014/main" id="{0021E74B-6706-EC5A-F496-F7DF730C85AD}"/>
              </a:ext>
            </a:extLst>
          </p:cNvPr>
          <p:cNvGrpSpPr/>
          <p:nvPr/>
        </p:nvGrpSpPr>
        <p:grpSpPr>
          <a:xfrm>
            <a:off x="7661863" y="2184400"/>
            <a:ext cx="4114800" cy="4114800"/>
            <a:chOff x="3381963" y="2247900"/>
            <a:chExt cx="4114800" cy="4114800"/>
          </a:xfrm>
        </p:grpSpPr>
        <p:sp>
          <p:nvSpPr>
            <p:cNvPr id="10" name="Flowchart: Connector 9">
              <a:extLst>
                <a:ext uri="{FF2B5EF4-FFF2-40B4-BE49-F238E27FC236}">
                  <a16:creationId xmlns:a16="http://schemas.microsoft.com/office/drawing/2014/main" id="{917250CC-D2D3-AA14-6EE7-A31DAC818DA3}"/>
                </a:ext>
              </a:extLst>
            </p:cNvPr>
            <p:cNvSpPr/>
            <p:nvPr/>
          </p:nvSpPr>
          <p:spPr>
            <a:xfrm>
              <a:off x="3381963" y="2247900"/>
              <a:ext cx="4114800" cy="411480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7AB95425-CFB3-F9B6-E00F-3CC88229F571}"/>
                </a:ext>
              </a:extLst>
            </p:cNvPr>
            <p:cNvSpPr/>
            <p:nvPr/>
          </p:nvSpPr>
          <p:spPr>
            <a:xfrm>
              <a:off x="3775663" y="2641092"/>
              <a:ext cx="3327400" cy="3328416"/>
            </a:xfrm>
            <a:prstGeom prst="flowChartConnector">
              <a:avLst/>
            </a:prstGeom>
            <a:solidFill>
              <a:schemeClr val="bg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0C7E319A-EE0D-7FBE-1420-B4A8570BB4C5}"/>
                </a:ext>
              </a:extLst>
            </p:cNvPr>
            <p:cNvSpPr/>
            <p:nvPr/>
          </p:nvSpPr>
          <p:spPr>
            <a:xfrm>
              <a:off x="4204923" y="3070860"/>
              <a:ext cx="2468880" cy="2468880"/>
            </a:xfrm>
            <a:prstGeom prst="flowChartConnector">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9F96260F-56E7-6F66-BC1D-B905A3A88103}"/>
                </a:ext>
              </a:extLst>
            </p:cNvPr>
            <p:cNvSpPr/>
            <p:nvPr/>
          </p:nvSpPr>
          <p:spPr>
            <a:xfrm>
              <a:off x="6673803" y="2886194"/>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1A04FF00-5017-FF2A-334B-5A606B2C4437}"/>
                </a:ext>
              </a:extLst>
            </p:cNvPr>
            <p:cNvSpPr/>
            <p:nvPr/>
          </p:nvSpPr>
          <p:spPr>
            <a:xfrm>
              <a:off x="5932123" y="5539740"/>
              <a:ext cx="190500" cy="184666"/>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66DDEC3-EAD0-A89F-4FE2-64C1984EDEE0}"/>
                </a:ext>
              </a:extLst>
            </p:cNvPr>
            <p:cNvCxnSpPr>
              <a:cxnSpLocks/>
              <a:endCxn id="13" idx="3"/>
            </p:cNvCxnSpPr>
            <p:nvPr/>
          </p:nvCxnSpPr>
          <p:spPr>
            <a:xfrm flipV="1">
              <a:off x="5439363" y="3043816"/>
              <a:ext cx="1262338" cy="12614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D9D584A-6BF5-796F-CF2F-54E350BB45EA}"/>
                </a:ext>
              </a:extLst>
            </p:cNvPr>
            <p:cNvCxnSpPr>
              <a:cxnSpLocks/>
            </p:cNvCxnSpPr>
            <p:nvPr/>
          </p:nvCxnSpPr>
          <p:spPr>
            <a:xfrm>
              <a:off x="5439363" y="4305300"/>
              <a:ext cx="683260" cy="1518991"/>
            </a:xfrm>
            <a:prstGeom prst="line">
              <a:avLst/>
            </a:prstGeom>
          </p:spPr>
          <p:style>
            <a:lnRef idx="2">
              <a:schemeClr val="accent1"/>
            </a:lnRef>
            <a:fillRef idx="0">
              <a:schemeClr val="accent1"/>
            </a:fillRef>
            <a:effectRef idx="1">
              <a:schemeClr val="accent1"/>
            </a:effectRef>
            <a:fontRef idx="minor">
              <a:schemeClr val="tx1"/>
            </a:fontRef>
          </p:style>
        </p:cxnSp>
        <p:sp>
          <p:nvSpPr>
            <p:cNvPr id="21" name="Flowchart: Connector 20">
              <a:extLst>
                <a:ext uri="{FF2B5EF4-FFF2-40B4-BE49-F238E27FC236}">
                  <a16:creationId xmlns:a16="http://schemas.microsoft.com/office/drawing/2014/main" id="{FD54BB46-A37D-E162-8048-997CB463CC51}"/>
                </a:ext>
              </a:extLst>
            </p:cNvPr>
            <p:cNvSpPr/>
            <p:nvPr/>
          </p:nvSpPr>
          <p:spPr>
            <a:xfrm>
              <a:off x="6535331" y="3043816"/>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A1D80D6A-CDAB-7628-16D2-4B46369F6823}"/>
                </a:ext>
              </a:extLst>
            </p:cNvPr>
            <p:cNvSpPr/>
            <p:nvPr/>
          </p:nvSpPr>
          <p:spPr>
            <a:xfrm>
              <a:off x="6033723" y="5757265"/>
              <a:ext cx="190500" cy="184666"/>
            </a:xfrm>
            <a:prstGeom prst="flowChartConnector">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6567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02DB3-08BB-BE8B-1536-1E9CA217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BA881-44A2-7DE6-0336-DC4E2F223237}"/>
              </a:ext>
            </a:extLst>
          </p:cNvPr>
          <p:cNvSpPr>
            <a:spLocks noGrp="1"/>
          </p:cNvSpPr>
          <p:nvPr>
            <p:ph type="title"/>
          </p:nvPr>
        </p:nvSpPr>
        <p:spPr/>
        <p:txBody>
          <a:bodyPr/>
          <a:lstStyle/>
          <a:p>
            <a:r>
              <a:rPr lang="en-US" dirty="0"/>
              <a:t>Correct projection of integration points</a:t>
            </a:r>
          </a:p>
        </p:txBody>
      </p:sp>
      <p:pic>
        <p:nvPicPr>
          <p:cNvPr id="4" name="Picture 3">
            <a:extLst>
              <a:ext uri="{FF2B5EF4-FFF2-40B4-BE49-F238E27FC236}">
                <a16:creationId xmlns:a16="http://schemas.microsoft.com/office/drawing/2014/main" id="{CAFB5D57-13CA-F939-47A4-4E0EF872746C}"/>
              </a:ext>
            </a:extLst>
          </p:cNvPr>
          <p:cNvPicPr>
            <a:picLocks noChangeAspect="1"/>
          </p:cNvPicPr>
          <p:nvPr/>
        </p:nvPicPr>
        <p:blipFill>
          <a:blip r:embed="rId2"/>
          <a:stretch>
            <a:fillRect/>
          </a:stretch>
        </p:blipFill>
        <p:spPr>
          <a:xfrm>
            <a:off x="1233175" y="1565912"/>
            <a:ext cx="7569589" cy="5092962"/>
          </a:xfrm>
          <a:prstGeom prst="rect">
            <a:avLst/>
          </a:prstGeom>
        </p:spPr>
      </p:pic>
      <p:grpSp>
        <p:nvGrpSpPr>
          <p:cNvPr id="9" name="Group 8">
            <a:extLst>
              <a:ext uri="{FF2B5EF4-FFF2-40B4-BE49-F238E27FC236}">
                <a16:creationId xmlns:a16="http://schemas.microsoft.com/office/drawing/2014/main" id="{A99A9949-B45E-3A3D-A68D-50EF112CF36D}"/>
              </a:ext>
            </a:extLst>
          </p:cNvPr>
          <p:cNvGrpSpPr/>
          <p:nvPr/>
        </p:nvGrpSpPr>
        <p:grpSpPr>
          <a:xfrm>
            <a:off x="1301642" y="4645757"/>
            <a:ext cx="10652935" cy="646331"/>
            <a:chOff x="1301642" y="4645757"/>
            <a:chExt cx="10652935" cy="646331"/>
          </a:xfrm>
        </p:grpSpPr>
        <p:sp>
          <p:nvSpPr>
            <p:cNvPr id="6" name="TextBox 5">
              <a:extLst>
                <a:ext uri="{FF2B5EF4-FFF2-40B4-BE49-F238E27FC236}">
                  <a16:creationId xmlns:a16="http://schemas.microsoft.com/office/drawing/2014/main" id="{1CD6F1DA-4AD1-89ED-91E8-05C20C61B592}"/>
                </a:ext>
              </a:extLst>
            </p:cNvPr>
            <p:cNvSpPr txBox="1"/>
            <p:nvPr/>
          </p:nvSpPr>
          <p:spPr>
            <a:xfrm>
              <a:off x="3443438" y="4645757"/>
              <a:ext cx="8511139" cy="646331"/>
            </a:xfrm>
            <a:prstGeom prst="rect">
              <a:avLst/>
            </a:prstGeom>
            <a:solidFill>
              <a:schemeClr val="bg1"/>
            </a:solidFill>
          </p:spPr>
          <p:txBody>
            <a:bodyPr wrap="square">
              <a:spAutoFit/>
            </a:bodyPr>
            <a:lstStyle/>
            <a:p>
              <a:r>
                <a:rPr lang="en-US" dirty="0"/>
                <a:t>04_Cylinder270_penalty\data\Intergration_Points_on_Shell1_Coupling_Surface.vtk</a:t>
              </a:r>
            </a:p>
            <a:p>
              <a:r>
                <a:rPr lang="en-US" dirty="0"/>
                <a:t>04_Cylinder270_penalty\data\Intergration_Points_on_Solid1_Coupling_Surface.vtk</a:t>
              </a:r>
            </a:p>
          </p:txBody>
        </p:sp>
        <p:sp>
          <p:nvSpPr>
            <p:cNvPr id="7" name="TextBox 6">
              <a:extLst>
                <a:ext uri="{FF2B5EF4-FFF2-40B4-BE49-F238E27FC236}">
                  <a16:creationId xmlns:a16="http://schemas.microsoft.com/office/drawing/2014/main" id="{BE94761B-5480-8655-B50F-0308373C1CCC}"/>
                </a:ext>
              </a:extLst>
            </p:cNvPr>
            <p:cNvSpPr txBox="1"/>
            <p:nvPr/>
          </p:nvSpPr>
          <p:spPr>
            <a:xfrm>
              <a:off x="1301642" y="4922756"/>
              <a:ext cx="2298206" cy="369332"/>
            </a:xfrm>
            <a:prstGeom prst="rect">
              <a:avLst/>
            </a:prstGeom>
            <a:noFill/>
          </p:spPr>
          <p:txBody>
            <a:bodyPr wrap="square" rtlCol="0">
              <a:spAutoFit/>
            </a:bodyPr>
            <a:lstStyle/>
            <a:p>
              <a:r>
                <a:rPr lang="en-US" b="1" dirty="0">
                  <a:solidFill>
                    <a:srgbClr val="FF0000"/>
                  </a:solidFill>
                </a:rPr>
                <a:t>Solid Gauss points</a:t>
              </a:r>
            </a:p>
          </p:txBody>
        </p:sp>
        <p:sp>
          <p:nvSpPr>
            <p:cNvPr id="8" name="TextBox 7">
              <a:extLst>
                <a:ext uri="{FF2B5EF4-FFF2-40B4-BE49-F238E27FC236}">
                  <a16:creationId xmlns:a16="http://schemas.microsoft.com/office/drawing/2014/main" id="{475FF269-E22F-E5FE-5B13-1C2AFBAAABA1}"/>
                </a:ext>
              </a:extLst>
            </p:cNvPr>
            <p:cNvSpPr txBox="1"/>
            <p:nvPr/>
          </p:nvSpPr>
          <p:spPr>
            <a:xfrm>
              <a:off x="1301642" y="4684530"/>
              <a:ext cx="2298206" cy="369332"/>
            </a:xfrm>
            <a:prstGeom prst="rect">
              <a:avLst/>
            </a:prstGeom>
            <a:noFill/>
          </p:spPr>
          <p:txBody>
            <a:bodyPr wrap="square" rtlCol="0">
              <a:spAutoFit/>
            </a:bodyPr>
            <a:lstStyle/>
            <a:p>
              <a:r>
                <a:rPr lang="en-US" b="1" dirty="0">
                  <a:solidFill>
                    <a:srgbClr val="ADAB5B"/>
                  </a:solidFill>
                </a:rPr>
                <a:t>Shell Gauss points</a:t>
              </a:r>
            </a:p>
          </p:txBody>
        </p:sp>
      </p:grpSp>
    </p:spTree>
    <p:extLst>
      <p:ext uri="{BB962C8B-B14F-4D97-AF65-F5344CB8AC3E}">
        <p14:creationId xmlns:p14="http://schemas.microsoft.com/office/powerpoint/2010/main" val="147882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56-7827-6A8F-ED1C-C0FFDDA5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F64B-71E9-1A14-7BCB-E59E5F66B515}"/>
              </a:ext>
            </a:extLst>
          </p:cNvPr>
          <p:cNvSpPr>
            <a:spLocks noGrp="1"/>
          </p:cNvSpPr>
          <p:nvPr>
            <p:ph type="title"/>
          </p:nvPr>
        </p:nvSpPr>
        <p:spPr>
          <a:xfrm>
            <a:off x="838200" y="365125"/>
            <a:ext cx="10807700" cy="1325563"/>
          </a:xfrm>
        </p:spPr>
        <p:txBody>
          <a:bodyPr/>
          <a:lstStyle/>
          <a:p>
            <a:r>
              <a:rPr lang="en-US" dirty="0"/>
              <a:t>Load condition</a:t>
            </a:r>
            <a:r>
              <a:rPr lang="el-GR" dirty="0"/>
              <a:t> (</a:t>
            </a:r>
            <a:r>
              <a:rPr lang="en-US" dirty="0">
                <a:solidFill>
                  <a:srgbClr val="FF0000"/>
                </a:solidFill>
              </a:rPr>
              <a:t>Membrane case</a:t>
            </a:r>
            <a:r>
              <a:rPr lang="el-GR"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A4EFC4-66FA-036C-EB33-9B5301DC3CF6}"/>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m:t>
                              </m:r>
                              <m:r>
                                <a:rPr lang="el-GR" b="0" i="1" smtClean="0">
                                  <a:latin typeface="Cambria Math" panose="02040503050406030204" pitchFamily="18" charset="0"/>
                                </a:rPr>
                                <m:t> </m:t>
                              </m:r>
                              <m:r>
                                <a:rPr lang="en-US" b="0" i="1" smtClean="0">
                                  <a:latin typeface="Cambria Math" panose="02040503050406030204" pitchFamily="18" charset="0"/>
                                </a:rPr>
                                <m:t>0,</m:t>
                              </m:r>
                              <m:r>
                                <a:rPr lang="el-GR" b="0" i="1" smtClean="0">
                                  <a:latin typeface="Cambria Math" panose="02040503050406030204" pitchFamily="18" charset="0"/>
                                </a:rPr>
                                <m:t> 0</m:t>
                              </m:r>
                            </m:e>
                          </m:d>
                          <m:r>
                            <a:rPr lang="el-GR"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m:t>
                      </m:r>
                    </m:oMath>
                  </m:oMathPara>
                </a14:m>
                <a:endParaRPr lang="en-US" b="0" dirty="0"/>
              </a:p>
            </p:txBody>
          </p:sp>
        </mc:Choice>
        <mc:Fallback xmlns="">
          <p:sp>
            <p:nvSpPr>
              <p:cNvPr id="10" name="TextBox 9">
                <a:extLst>
                  <a:ext uri="{FF2B5EF4-FFF2-40B4-BE49-F238E27FC236}">
                    <a16:creationId xmlns:a16="http://schemas.microsoft.com/office/drawing/2014/main" id="{7CA4EFC4-66FA-036C-EB33-9B5301DC3CF6}"/>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36D9F-8A74-8129-FD52-536AF301F754}"/>
              </a:ext>
            </a:extLst>
          </p:cNvPr>
          <p:cNvPicPr>
            <a:picLocks noChangeAspect="1"/>
          </p:cNvPicPr>
          <p:nvPr/>
        </p:nvPicPr>
        <p:blipFill>
          <a:blip r:embed="rId3"/>
          <a:stretch>
            <a:fillRect/>
          </a:stretch>
        </p:blipFill>
        <p:spPr>
          <a:xfrm>
            <a:off x="1252309" y="3487006"/>
            <a:ext cx="8877756" cy="3880049"/>
          </a:xfrm>
          <a:prstGeom prst="rect">
            <a:avLst/>
          </a:prstGeom>
        </p:spPr>
      </p:pic>
      <p:sp>
        <p:nvSpPr>
          <p:cNvPr id="23" name="Rectangle 22">
            <a:extLst>
              <a:ext uri="{FF2B5EF4-FFF2-40B4-BE49-F238E27FC236}">
                <a16:creationId xmlns:a16="http://schemas.microsoft.com/office/drawing/2014/main" id="{F5F2B58D-ABEF-5248-B929-1EF1D72024A4}"/>
              </a:ext>
            </a:extLst>
          </p:cNvPr>
          <p:cNvSpPr/>
          <p:nvPr/>
        </p:nvSpPr>
        <p:spPr>
          <a:xfrm>
            <a:off x="1252309" y="41673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D61AF528-9CD7-E401-ACF5-C379A1A0F122}"/>
              </a:ext>
            </a:extLst>
          </p:cNvPr>
          <p:cNvCxnSpPr>
            <a:cxnSpLocks/>
          </p:cNvCxnSpPr>
          <p:nvPr/>
        </p:nvCxnSpPr>
        <p:spPr>
          <a:xfrm flipV="1">
            <a:off x="2220005" y="2806700"/>
            <a:ext cx="2542495" cy="13606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267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C6FF-370F-FCC0-ADA3-61A9C912425D}"/>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DF1372DF-3009-0338-567F-6E137D78DF1A}"/>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pic>
        <p:nvPicPr>
          <p:cNvPr id="4" name="Picture 3">
            <a:extLst>
              <a:ext uri="{FF2B5EF4-FFF2-40B4-BE49-F238E27FC236}">
                <a16:creationId xmlns:a16="http://schemas.microsoft.com/office/drawing/2014/main" id="{E90E2B30-43D0-18B8-0C7E-846137A653D4}"/>
              </a:ext>
            </a:extLst>
          </p:cNvPr>
          <p:cNvPicPr>
            <a:picLocks noChangeAspect="1"/>
          </p:cNvPicPr>
          <p:nvPr/>
        </p:nvPicPr>
        <p:blipFill>
          <a:blip r:embed="rId3"/>
          <a:stretch>
            <a:fillRect/>
          </a:stretch>
        </p:blipFill>
        <p:spPr>
          <a:xfrm>
            <a:off x="1078766" y="1771550"/>
            <a:ext cx="8852355" cy="3899100"/>
          </a:xfrm>
          <a:prstGeom prst="rect">
            <a:avLst/>
          </a:prstGeom>
        </p:spPr>
      </p:pic>
      <p:sp>
        <p:nvSpPr>
          <p:cNvPr id="7" name="Rectangle 6">
            <a:extLst>
              <a:ext uri="{FF2B5EF4-FFF2-40B4-BE49-F238E27FC236}">
                <a16:creationId xmlns:a16="http://schemas.microsoft.com/office/drawing/2014/main" id="{E908E14B-8E7D-61BE-3784-7AE80D232E40}"/>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26AF5F-5133-D072-3370-8A09C87E9C66}"/>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8679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16C0-FBAA-4896-FF28-B27F4A0B6FB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B45BF7A-7464-B93F-1C69-E0015D531BCC}"/>
              </a:ext>
            </a:extLst>
          </p:cNvPr>
          <p:cNvSpPr>
            <a:spLocks noGrp="1"/>
          </p:cNvSpPr>
          <p:nvPr>
            <p:ph type="title"/>
          </p:nvPr>
        </p:nvSpPr>
        <p:spPr>
          <a:xfrm>
            <a:off x="838200" y="365125"/>
            <a:ext cx="11010900" cy="1107059"/>
          </a:xfrm>
        </p:spPr>
        <p:txBody>
          <a:bodyPr>
            <a:normAutofit fontScale="90000"/>
          </a:bodyPr>
          <a:lstStyle/>
          <a:p>
            <a:r>
              <a:rPr lang="en-US" dirty="0"/>
              <a:t>Cylinder270 (Displacement X) </a:t>
            </a:r>
            <a:r>
              <a:rPr lang="el-GR" dirty="0"/>
              <a:t>(</a:t>
            </a:r>
            <a:r>
              <a:rPr lang="en-US" dirty="0">
                <a:solidFill>
                  <a:srgbClr val="FF0000"/>
                </a:solidFill>
              </a:rPr>
              <a:t>Membrane case</a:t>
            </a:r>
            <a:r>
              <a:rPr lang="el-GR" dirty="0"/>
              <a:t>) </a:t>
            </a:r>
            <a:endParaRPr lang="en-US" dirty="0"/>
          </a:p>
        </p:txBody>
      </p:sp>
      <p:sp>
        <p:nvSpPr>
          <p:cNvPr id="7" name="Rectangle 6">
            <a:extLst>
              <a:ext uri="{FF2B5EF4-FFF2-40B4-BE49-F238E27FC236}">
                <a16:creationId xmlns:a16="http://schemas.microsoft.com/office/drawing/2014/main" id="{8E75B6ED-35AD-FBB1-1BE9-D727EAB15391}"/>
              </a:ext>
            </a:extLst>
          </p:cNvPr>
          <p:cNvSpPr/>
          <p:nvPr/>
        </p:nvSpPr>
        <p:spPr>
          <a:xfrm>
            <a:off x="6343651" y="2706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7A1A218-2A04-7DC2-506B-8AD234CC8210}"/>
              </a:ext>
            </a:extLst>
          </p:cNvPr>
          <p:cNvSpPr/>
          <p:nvPr/>
        </p:nvSpPr>
        <p:spPr>
          <a:xfrm>
            <a:off x="6559551" y="4611813"/>
            <a:ext cx="869950" cy="3538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11D9B5D-EDBA-9B0C-8F86-52ADF617BD22}"/>
              </a:ext>
            </a:extLst>
          </p:cNvPr>
          <p:cNvPicPr>
            <a:picLocks noChangeAspect="1"/>
          </p:cNvPicPr>
          <p:nvPr/>
        </p:nvPicPr>
        <p:blipFill>
          <a:blip r:embed="rId3"/>
          <a:stretch>
            <a:fillRect/>
          </a:stretch>
        </p:blipFill>
        <p:spPr>
          <a:xfrm>
            <a:off x="1530115" y="1282411"/>
            <a:ext cx="9131769" cy="5613689"/>
          </a:xfrm>
          <a:prstGeom prst="rect">
            <a:avLst/>
          </a:prstGeom>
        </p:spPr>
      </p:pic>
      <p:sp>
        <p:nvSpPr>
          <p:cNvPr id="2" name="Rectangle 1">
            <a:extLst>
              <a:ext uri="{FF2B5EF4-FFF2-40B4-BE49-F238E27FC236}">
                <a16:creationId xmlns:a16="http://schemas.microsoft.com/office/drawing/2014/main" id="{0962C700-BE6C-9E76-D3E2-CB1679D7B250}"/>
              </a:ext>
            </a:extLst>
          </p:cNvPr>
          <p:cNvSpPr/>
          <p:nvPr/>
        </p:nvSpPr>
        <p:spPr>
          <a:xfrm>
            <a:off x="9674001" y="4788756"/>
            <a:ext cx="1054327" cy="21962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0394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BA36-33FE-D426-9207-6608C374A56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90E3CB54-38F1-1A3B-F0B9-E869FDC93660}"/>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8" name="Picture 7">
            <a:extLst>
              <a:ext uri="{FF2B5EF4-FFF2-40B4-BE49-F238E27FC236}">
                <a16:creationId xmlns:a16="http://schemas.microsoft.com/office/drawing/2014/main" id="{085F0E51-9F5C-8763-0D95-3EB6ABB1CFA9}"/>
              </a:ext>
            </a:extLst>
          </p:cNvPr>
          <p:cNvPicPr>
            <a:picLocks noChangeAspect="1"/>
          </p:cNvPicPr>
          <p:nvPr/>
        </p:nvPicPr>
        <p:blipFill>
          <a:blip r:embed="rId3"/>
          <a:stretch>
            <a:fillRect/>
          </a:stretch>
        </p:blipFill>
        <p:spPr>
          <a:xfrm>
            <a:off x="1282473" y="2066826"/>
            <a:ext cx="8814253" cy="3841947"/>
          </a:xfrm>
          <a:prstGeom prst="rect">
            <a:avLst/>
          </a:prstGeom>
        </p:spPr>
      </p:pic>
      <p:sp>
        <p:nvSpPr>
          <p:cNvPr id="9" name="Rectangle 8">
            <a:extLst>
              <a:ext uri="{FF2B5EF4-FFF2-40B4-BE49-F238E27FC236}">
                <a16:creationId xmlns:a16="http://schemas.microsoft.com/office/drawing/2014/main" id="{B147BDD5-CBCA-821C-B9D6-257F031E8D3E}"/>
              </a:ext>
            </a:extLst>
          </p:cNvPr>
          <p:cNvSpPr/>
          <p:nvPr/>
        </p:nvSpPr>
        <p:spPr>
          <a:xfrm>
            <a:off x="1282473" y="2998913"/>
            <a:ext cx="1054327" cy="3411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0136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BE10-AC03-D61D-E0F4-4BF5A097A97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58D2002-5A05-5F99-8CE2-DFF3CC5CF8A8}"/>
              </a:ext>
            </a:extLst>
          </p:cNvPr>
          <p:cNvSpPr>
            <a:spLocks noGrp="1"/>
          </p:cNvSpPr>
          <p:nvPr>
            <p:ph type="title"/>
          </p:nvPr>
        </p:nvSpPr>
        <p:spPr>
          <a:xfrm>
            <a:off x="838200" y="365125"/>
            <a:ext cx="11188700" cy="1107059"/>
          </a:xfrm>
        </p:spPr>
        <p:txBody>
          <a:bodyPr>
            <a:normAutofit fontScale="90000"/>
          </a:bodyPr>
          <a:lstStyle/>
          <a:p>
            <a:r>
              <a:rPr lang="en-US" dirty="0"/>
              <a:t>Cylinder270 (Von Mises Stress ) </a:t>
            </a:r>
            <a:r>
              <a:rPr lang="el-GR" dirty="0"/>
              <a:t>(</a:t>
            </a:r>
            <a:r>
              <a:rPr lang="en-US" dirty="0">
                <a:solidFill>
                  <a:srgbClr val="FF0000"/>
                </a:solidFill>
              </a:rPr>
              <a:t>Membrane case</a:t>
            </a:r>
            <a:r>
              <a:rPr lang="el-GR" dirty="0"/>
              <a:t>) </a:t>
            </a:r>
            <a:endParaRPr lang="en-US" dirty="0"/>
          </a:p>
        </p:txBody>
      </p:sp>
      <p:pic>
        <p:nvPicPr>
          <p:cNvPr id="10" name="Picture 9">
            <a:extLst>
              <a:ext uri="{FF2B5EF4-FFF2-40B4-BE49-F238E27FC236}">
                <a16:creationId xmlns:a16="http://schemas.microsoft.com/office/drawing/2014/main" id="{2CA23B23-5060-C88D-A9AF-68D09F70EBA7}"/>
              </a:ext>
            </a:extLst>
          </p:cNvPr>
          <p:cNvPicPr>
            <a:picLocks noChangeAspect="1"/>
          </p:cNvPicPr>
          <p:nvPr/>
        </p:nvPicPr>
        <p:blipFill>
          <a:blip r:embed="rId3"/>
          <a:stretch>
            <a:fillRect/>
          </a:stretch>
        </p:blipFill>
        <p:spPr>
          <a:xfrm>
            <a:off x="1983806" y="1472184"/>
            <a:ext cx="7455422" cy="5385816"/>
          </a:xfrm>
          <a:prstGeom prst="rect">
            <a:avLst/>
          </a:prstGeom>
        </p:spPr>
      </p:pic>
      <p:sp>
        <p:nvSpPr>
          <p:cNvPr id="2" name="Rectangle 1">
            <a:extLst>
              <a:ext uri="{FF2B5EF4-FFF2-40B4-BE49-F238E27FC236}">
                <a16:creationId xmlns:a16="http://schemas.microsoft.com/office/drawing/2014/main" id="{970F3882-5ECB-0896-9B42-77621F91521F}"/>
              </a:ext>
            </a:extLst>
          </p:cNvPr>
          <p:cNvSpPr/>
          <p:nvPr/>
        </p:nvSpPr>
        <p:spPr>
          <a:xfrm>
            <a:off x="8267473" y="4762501"/>
            <a:ext cx="1486127" cy="2095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723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4C92-796E-EDFC-E949-6A0B813E9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6266E-0F12-3CE6-3B87-C5A1C2EA6E6C}"/>
              </a:ext>
            </a:extLst>
          </p:cNvPr>
          <p:cNvSpPr>
            <a:spLocks noGrp="1"/>
          </p:cNvSpPr>
          <p:nvPr>
            <p:ph type="title"/>
          </p:nvPr>
        </p:nvSpPr>
        <p:spPr>
          <a:xfrm>
            <a:off x="838199" y="365125"/>
            <a:ext cx="9849079" cy="1325563"/>
          </a:xfrm>
        </p:spPr>
        <p:txBody>
          <a:bodyPr/>
          <a:lstStyle/>
          <a:p>
            <a:r>
              <a:rPr lang="en-US" dirty="0"/>
              <a:t>Load condition (Complex load)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8DADDF-BE5B-93BF-AD31-FDED4283C391}"/>
                  </a:ext>
                </a:extLst>
              </p:cNvPr>
              <p:cNvSpPr txBox="1"/>
              <p:nvPr/>
            </p:nvSpPr>
            <p:spPr>
              <a:xfrm>
                <a:off x="838200" y="1946931"/>
                <a:ext cx="8388489" cy="1316258"/>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f>
                        <m:fPr>
                          <m:ctrlPr>
                            <a:rPr lang="el-GR" b="0" i="1" smtClean="0">
                              <a:latin typeface="Cambria Math" panose="02040503050406030204" pitchFamily="18" charset="0"/>
                            </a:rPr>
                          </m:ctrlPr>
                        </m:fPr>
                        <m:num>
                          <m:r>
                            <a:rPr lang="el-GR" b="0" i="1" smtClean="0">
                              <a:latin typeface="Cambria Math" panose="02040503050406030204" pitchFamily="18" charset="0"/>
                            </a:rPr>
                            <m:t>3</m:t>
                          </m:r>
                        </m:num>
                        <m:den>
                          <m:r>
                            <a:rPr lang="el-GR" b="0" i="1" smtClean="0">
                              <a:latin typeface="Cambria Math" panose="02040503050406030204" pitchFamily="18" charset="0"/>
                            </a:rPr>
                            <m:t>4</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𝑜𝑢𝑡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𝑖𝑛</m:t>
                          </m:r>
                        </m:sub>
                        <m:sup>
                          <m:r>
                            <a:rPr lang="en-US" i="1">
                              <a:latin typeface="Cambria Math" panose="02040503050406030204" pitchFamily="18" charset="0"/>
                            </a:rPr>
                            <m:t>2</m:t>
                          </m:r>
                        </m:sup>
                      </m:sSubSup>
                      <m:r>
                        <a:rPr lang="en-US" b="0" i="1" smtClean="0">
                          <a:latin typeface="Cambria Math" panose="02040503050406030204" pitchFamily="18" charset="0"/>
                        </a:rPr>
                        <m:t>)</m:t>
                      </m:r>
                      <m:r>
                        <a:rPr lang="el-GR" b="0" i="1" smtClean="0">
                          <a:latin typeface="Cambria Math" panose="02040503050406030204" pitchFamily="18" charset="0"/>
                        </a:rPr>
                        <m:t>𝜋</m:t>
                      </m:r>
                      <m:r>
                        <a:rPr lang="el-GR" b="0" i="1" smtClean="0">
                          <a:latin typeface="Cambria Math" panose="02040503050406030204" pitchFamily="18" charset="0"/>
                        </a:rPr>
                        <m:t> =</m:t>
                      </m:r>
                      <m:f>
                        <m:fPr>
                          <m:ctrlPr>
                            <a:rPr lang="el-GR" i="1">
                              <a:latin typeface="Cambria Math" panose="02040503050406030204" pitchFamily="18" charset="0"/>
                            </a:rPr>
                          </m:ctrlPr>
                        </m:fPr>
                        <m:num>
                          <m:r>
                            <a:rPr lang="el-GR" i="1">
                              <a:latin typeface="Cambria Math" panose="02040503050406030204" pitchFamily="18" charset="0"/>
                            </a:rPr>
                            <m:t>3</m:t>
                          </m:r>
                        </m:num>
                        <m:den>
                          <m:r>
                            <a:rPr lang="el-GR" i="1">
                              <a:latin typeface="Cambria Math" panose="02040503050406030204" pitchFamily="18" charset="0"/>
                            </a:rPr>
                            <m:t>4</m:t>
                          </m:r>
                        </m:den>
                      </m:f>
                      <m:r>
                        <a:rPr lang="el-GR" b="0" i="1" smtClean="0">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4.6</m:t>
                          </m:r>
                        </m:e>
                        <m:sup>
                          <m:r>
                            <a:rPr lang="el-GR" b="0" i="1" smtClean="0">
                              <a:latin typeface="Cambria Math" panose="02040503050406030204" pitchFamily="18" charset="0"/>
                            </a:rPr>
                            <m:t>2</m:t>
                          </m:r>
                        </m:sup>
                      </m:sSup>
                      <m:r>
                        <a:rPr lang="en-US" i="1">
                          <a:latin typeface="Cambria Math" panose="02040503050406030204" pitchFamily="18" charset="0"/>
                        </a:rPr>
                        <m:t>−</m:t>
                      </m:r>
                      <m:sSup>
                        <m:sSupPr>
                          <m:ctrlPr>
                            <a:rPr lang="el-GR" b="0" i="1" smtClean="0">
                              <a:latin typeface="Cambria Math" panose="02040503050406030204" pitchFamily="18" charset="0"/>
                            </a:rPr>
                          </m:ctrlPr>
                        </m:sSupPr>
                        <m:e>
                          <m:r>
                            <a:rPr lang="el-GR" b="0" i="1" smtClean="0">
                              <a:latin typeface="Cambria Math" panose="02040503050406030204" pitchFamily="18" charset="0"/>
                            </a:rPr>
                            <m:t>4.4</m:t>
                          </m:r>
                        </m:e>
                        <m:sup>
                          <m:r>
                            <a:rPr lang="el-GR" b="0" i="1" smtClean="0">
                              <a:latin typeface="Cambria Math" panose="02040503050406030204" pitchFamily="18" charset="0"/>
                            </a:rPr>
                            <m:t>2</m:t>
                          </m:r>
                        </m:sup>
                      </m:sSup>
                      <m:r>
                        <a:rPr lang="en-US" i="1">
                          <a:latin typeface="Cambria Math" panose="02040503050406030204" pitchFamily="18" charset="0"/>
                        </a:rPr>
                        <m:t>)</m:t>
                      </m:r>
                      <m:r>
                        <a:rPr lang="el-GR" i="1">
                          <a:latin typeface="Cambria Math" panose="02040503050406030204" pitchFamily="18" charset="0"/>
                        </a:rPr>
                        <m:t>𝜋</m:t>
                      </m:r>
                      <m:r>
                        <a:rPr lang="el-GR" b="0" i="1" smtClean="0">
                          <a:latin typeface="Cambria Math" panose="02040503050406030204" pitchFamily="18" charset="0"/>
                        </a:rPr>
                        <m:t>=4.24</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l-GR" b="0" i="1" smtClean="0">
                                  <a:latin typeface="Cambria Math" panose="02040503050406030204" pitchFamily="18" charset="0"/>
                                </a:rPr>
                                <m:t>8.4823</m:t>
                              </m:r>
                              <m:r>
                                <a:rPr lang="en-US" b="0" i="1" smtClean="0">
                                  <a:latin typeface="Cambria Math" panose="02040503050406030204" pitchFamily="18" charset="0"/>
                                </a:rPr>
                                <m:t>,0,</m:t>
                              </m:r>
                              <m:r>
                                <a:rPr lang="el-GR" b="0" i="1" smtClean="0">
                                  <a:latin typeface="Cambria Math" panose="02040503050406030204" pitchFamily="18" charset="0"/>
                                </a:rPr>
                                <m:t>4.2412</m:t>
                              </m:r>
                            </m:e>
                          </m:d>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𝑡h𝑖𝑐𝑘𝑛𝑒𝑠𝑠</m:t>
                              </m:r>
                            </m:num>
                            <m:den>
                              <m:r>
                                <a:rPr lang="en-US" i="1">
                                  <a:latin typeface="Cambria Math" panose="02040503050406030204" pitchFamily="18" charset="0"/>
                                </a:rPr>
                                <m:t>2</m:t>
                              </m:r>
                            </m:den>
                          </m:f>
                        </m:num>
                        <m:den>
                          <m:r>
                            <a:rPr lang="en-US" b="0" i="1" smtClean="0">
                              <a:latin typeface="Cambria Math" panose="02040503050406030204" pitchFamily="18" charset="0"/>
                            </a:rPr>
                            <m:t>𝑆𝐴</m:t>
                          </m:r>
                          <m:r>
                            <a:rPr lang="el-GR" b="0" i="1" smtClean="0">
                              <a:latin typeface="Cambria Math" panose="02040503050406030204" pitchFamily="18" charset="0"/>
                            </a:rPr>
                            <m:t> </m:t>
                          </m:r>
                        </m:den>
                      </m:f>
                      <m:r>
                        <a:rPr lang="en-US" b="0" i="1" smtClean="0">
                          <a:latin typeface="Cambria Math" panose="02040503050406030204" pitchFamily="18" charset="0"/>
                        </a:rPr>
                        <m:t>=[0.2,0,0.1]</m:t>
                      </m:r>
                    </m:oMath>
                  </m:oMathPara>
                </a14:m>
                <a:endParaRPr lang="en-US" b="0" dirty="0"/>
              </a:p>
            </p:txBody>
          </p:sp>
        </mc:Choice>
        <mc:Fallback xmlns="">
          <p:sp>
            <p:nvSpPr>
              <p:cNvPr id="10" name="TextBox 9">
                <a:extLst>
                  <a:ext uri="{FF2B5EF4-FFF2-40B4-BE49-F238E27FC236}">
                    <a16:creationId xmlns:a16="http://schemas.microsoft.com/office/drawing/2014/main" id="{838DADDF-BE5B-93BF-AD31-FDED4283C391}"/>
                  </a:ext>
                </a:extLst>
              </p:cNvPr>
              <p:cNvSpPr txBox="1">
                <a:spLocks noRot="1" noChangeAspect="1" noMove="1" noResize="1" noEditPoints="1" noAdjustHandles="1" noChangeArrowheads="1" noChangeShapeType="1" noTextEdit="1"/>
              </p:cNvSpPr>
              <p:nvPr/>
            </p:nvSpPr>
            <p:spPr>
              <a:xfrm>
                <a:off x="838200" y="1946931"/>
                <a:ext cx="8388489" cy="1316258"/>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6634F7C-3F5A-ABA4-08C3-A9C906642B9D}"/>
              </a:ext>
            </a:extLst>
          </p:cNvPr>
          <p:cNvPicPr>
            <a:picLocks noChangeAspect="1"/>
          </p:cNvPicPr>
          <p:nvPr/>
        </p:nvPicPr>
        <p:blipFill>
          <a:blip r:embed="rId3"/>
          <a:stretch>
            <a:fillRect/>
          </a:stretch>
        </p:blipFill>
        <p:spPr>
          <a:xfrm>
            <a:off x="1758720" y="3429000"/>
            <a:ext cx="8928559" cy="3848298"/>
          </a:xfrm>
          <a:prstGeom prst="rect">
            <a:avLst/>
          </a:prstGeom>
        </p:spPr>
      </p:pic>
      <p:sp>
        <p:nvSpPr>
          <p:cNvPr id="9" name="Rectangle 8">
            <a:extLst>
              <a:ext uri="{FF2B5EF4-FFF2-40B4-BE49-F238E27FC236}">
                <a16:creationId xmlns:a16="http://schemas.microsoft.com/office/drawing/2014/main" id="{E1D0D6F1-0F4C-7450-56D0-E993B2087D69}"/>
              </a:ext>
            </a:extLst>
          </p:cNvPr>
          <p:cNvSpPr/>
          <p:nvPr/>
        </p:nvSpPr>
        <p:spPr>
          <a:xfrm>
            <a:off x="1758720" y="4230812"/>
            <a:ext cx="1935391" cy="4300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1649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9D596F-1816-B156-6C87-4C29611A474E}"/>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D1AEEBB5-69F1-C1B7-9425-80A1021DD5BD}"/>
              </a:ext>
            </a:extLst>
          </p:cNvPr>
          <p:cNvPicPr>
            <a:picLocks noChangeAspect="1"/>
          </p:cNvPicPr>
          <p:nvPr/>
        </p:nvPicPr>
        <p:blipFill>
          <a:blip r:embed="rId2"/>
          <a:stretch>
            <a:fillRect/>
          </a:stretch>
        </p:blipFill>
        <p:spPr>
          <a:xfrm>
            <a:off x="650645" y="1430905"/>
            <a:ext cx="10820203" cy="5329124"/>
          </a:xfrm>
          <a:prstGeom prst="rect">
            <a:avLst/>
          </a:prstGeom>
        </p:spPr>
      </p:pic>
    </p:spTree>
    <p:extLst>
      <p:ext uri="{BB962C8B-B14F-4D97-AF65-F5344CB8AC3E}">
        <p14:creationId xmlns:p14="http://schemas.microsoft.com/office/powerpoint/2010/main" val="2150030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95AA-E5C9-BC8E-B652-7DE58526E6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096B1A-193F-C25A-4E18-25DDC764B3A9}"/>
              </a:ext>
            </a:extLst>
          </p:cNvPr>
          <p:cNvSpPr>
            <a:spLocks noGrp="1"/>
          </p:cNvSpPr>
          <p:nvPr>
            <p:ph type="title"/>
          </p:nvPr>
        </p:nvSpPr>
        <p:spPr>
          <a:xfrm>
            <a:off x="838200" y="365125"/>
            <a:ext cx="10515600" cy="1325563"/>
          </a:xfrm>
        </p:spPr>
        <p:txBody>
          <a:bodyPr>
            <a:normAutofit/>
          </a:bodyPr>
          <a:lstStyle/>
          <a:p>
            <a:r>
              <a:rPr lang="en-US" dirty="0"/>
              <a:t>Cylinder270 (Displacement X)</a:t>
            </a:r>
          </a:p>
        </p:txBody>
      </p:sp>
      <p:pic>
        <p:nvPicPr>
          <p:cNvPr id="7" name="Picture 6">
            <a:extLst>
              <a:ext uri="{FF2B5EF4-FFF2-40B4-BE49-F238E27FC236}">
                <a16:creationId xmlns:a16="http://schemas.microsoft.com/office/drawing/2014/main" id="{AD5AF8CE-F7EB-6E07-4DD6-3070DCA2324C}"/>
              </a:ext>
            </a:extLst>
          </p:cNvPr>
          <p:cNvPicPr>
            <a:picLocks noChangeAspect="1"/>
          </p:cNvPicPr>
          <p:nvPr/>
        </p:nvPicPr>
        <p:blipFill>
          <a:blip r:embed="rId2"/>
          <a:stretch>
            <a:fillRect/>
          </a:stretch>
        </p:blipFill>
        <p:spPr>
          <a:xfrm>
            <a:off x="587122" y="1558783"/>
            <a:ext cx="9849356" cy="5518434"/>
          </a:xfrm>
          <a:prstGeom prst="rect">
            <a:avLst/>
          </a:prstGeom>
        </p:spPr>
      </p:pic>
    </p:spTree>
    <p:extLst>
      <p:ext uri="{BB962C8B-B14F-4D97-AF65-F5344CB8AC3E}">
        <p14:creationId xmlns:p14="http://schemas.microsoft.com/office/powerpoint/2010/main" val="3557527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AE88-71DE-2069-6846-F012D8DCF87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3833DA0-7D5A-A634-FB43-1A5E834D0DE3}"/>
              </a:ext>
            </a:extLst>
          </p:cNvPr>
          <p:cNvSpPr>
            <a:spLocks noGrp="1"/>
          </p:cNvSpPr>
          <p:nvPr>
            <p:ph type="title"/>
          </p:nvPr>
        </p:nvSpPr>
        <p:spPr>
          <a:xfrm>
            <a:off x="838200" y="365125"/>
            <a:ext cx="10515600" cy="1325563"/>
          </a:xfrm>
        </p:spPr>
        <p:txBody>
          <a:bodyPr>
            <a:normAutofit/>
          </a:bodyPr>
          <a:lstStyle/>
          <a:p>
            <a:r>
              <a:rPr lang="en-US" dirty="0"/>
              <a:t>Cylinder270 (Displacement X) -- </a:t>
            </a:r>
            <a:r>
              <a:rPr lang="en-US" dirty="0">
                <a:solidFill>
                  <a:srgbClr val="FF0000"/>
                </a:solidFill>
              </a:rPr>
              <a:t>Corrected</a:t>
            </a:r>
          </a:p>
        </p:txBody>
      </p:sp>
      <p:pic>
        <p:nvPicPr>
          <p:cNvPr id="4" name="Picture 3">
            <a:extLst>
              <a:ext uri="{FF2B5EF4-FFF2-40B4-BE49-F238E27FC236}">
                <a16:creationId xmlns:a16="http://schemas.microsoft.com/office/drawing/2014/main" id="{ED78D3E6-20CE-E21B-968A-3672CE382139}"/>
              </a:ext>
            </a:extLst>
          </p:cNvPr>
          <p:cNvPicPr>
            <a:picLocks noChangeAspect="1"/>
          </p:cNvPicPr>
          <p:nvPr/>
        </p:nvPicPr>
        <p:blipFill>
          <a:blip r:embed="rId2"/>
          <a:stretch>
            <a:fillRect/>
          </a:stretch>
        </p:blipFill>
        <p:spPr>
          <a:xfrm>
            <a:off x="1128284" y="1432415"/>
            <a:ext cx="9258776" cy="5639090"/>
          </a:xfrm>
          <a:prstGeom prst="rect">
            <a:avLst/>
          </a:prstGeom>
        </p:spPr>
      </p:pic>
    </p:spTree>
    <p:extLst>
      <p:ext uri="{BB962C8B-B14F-4D97-AF65-F5344CB8AC3E}">
        <p14:creationId xmlns:p14="http://schemas.microsoft.com/office/powerpoint/2010/main" val="3082518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1B4C-A1C5-F256-346D-90D50382156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4767A00-C2C7-E9F7-DCE5-2852F4707539}"/>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AC3F9831-2797-7789-298A-63939277FBFF}"/>
              </a:ext>
            </a:extLst>
          </p:cNvPr>
          <p:cNvPicPr>
            <a:picLocks noChangeAspect="1"/>
          </p:cNvPicPr>
          <p:nvPr/>
        </p:nvPicPr>
        <p:blipFill>
          <a:blip r:embed="rId2"/>
          <a:stretch>
            <a:fillRect/>
          </a:stretch>
        </p:blipFill>
        <p:spPr>
          <a:xfrm>
            <a:off x="838199" y="1416844"/>
            <a:ext cx="10945213" cy="5441155"/>
          </a:xfrm>
          <a:prstGeom prst="rect">
            <a:avLst/>
          </a:prstGeom>
        </p:spPr>
      </p:pic>
    </p:spTree>
    <p:extLst>
      <p:ext uri="{BB962C8B-B14F-4D97-AF65-F5344CB8AC3E}">
        <p14:creationId xmlns:p14="http://schemas.microsoft.com/office/powerpoint/2010/main" val="3130133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8FE3-936D-03DA-7D21-46F2066291E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024232-D61A-293F-E286-0632DCE95E76}"/>
              </a:ext>
            </a:extLst>
          </p:cNvPr>
          <p:cNvSpPr>
            <a:spLocks noGrp="1"/>
          </p:cNvSpPr>
          <p:nvPr>
            <p:ph type="title"/>
          </p:nvPr>
        </p:nvSpPr>
        <p:spPr>
          <a:xfrm>
            <a:off x="838200" y="365125"/>
            <a:ext cx="10515600" cy="1325563"/>
          </a:xfrm>
        </p:spPr>
        <p:txBody>
          <a:bodyPr>
            <a:normAutofit/>
          </a:bodyPr>
          <a:lstStyle/>
          <a:p>
            <a:r>
              <a:rPr lang="en-US" dirty="0"/>
              <a:t>Cylinder270 (Displacement Y)</a:t>
            </a:r>
          </a:p>
        </p:txBody>
      </p:sp>
      <p:pic>
        <p:nvPicPr>
          <p:cNvPr id="4" name="Picture 3">
            <a:extLst>
              <a:ext uri="{FF2B5EF4-FFF2-40B4-BE49-F238E27FC236}">
                <a16:creationId xmlns:a16="http://schemas.microsoft.com/office/drawing/2014/main" id="{7F4A3FF6-2E0D-C1FC-C5E5-EC7A3332B440}"/>
              </a:ext>
            </a:extLst>
          </p:cNvPr>
          <p:cNvPicPr>
            <a:picLocks noChangeAspect="1"/>
          </p:cNvPicPr>
          <p:nvPr/>
        </p:nvPicPr>
        <p:blipFill>
          <a:blip r:embed="rId2"/>
          <a:stretch>
            <a:fillRect/>
          </a:stretch>
        </p:blipFill>
        <p:spPr>
          <a:xfrm>
            <a:off x="838200" y="1261416"/>
            <a:ext cx="10803467" cy="6155383"/>
          </a:xfrm>
          <a:prstGeom prst="rect">
            <a:avLst/>
          </a:prstGeom>
        </p:spPr>
      </p:pic>
    </p:spTree>
    <p:extLst>
      <p:ext uri="{BB962C8B-B14F-4D97-AF65-F5344CB8AC3E}">
        <p14:creationId xmlns:p14="http://schemas.microsoft.com/office/powerpoint/2010/main" val="3251881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D9FF4-E51D-0AB5-CC32-F58FB1CA0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34A9295-674D-E1B6-1149-168BA7F96B79}"/>
              </a:ext>
            </a:extLst>
          </p:cNvPr>
          <p:cNvSpPr>
            <a:spLocks noGrp="1"/>
          </p:cNvSpPr>
          <p:nvPr>
            <p:ph type="title"/>
          </p:nvPr>
        </p:nvSpPr>
        <p:spPr>
          <a:xfrm>
            <a:off x="838200" y="365125"/>
            <a:ext cx="10515600" cy="1325563"/>
          </a:xfrm>
        </p:spPr>
        <p:txBody>
          <a:bodyPr>
            <a:normAutofit/>
          </a:bodyPr>
          <a:lstStyle/>
          <a:p>
            <a:r>
              <a:rPr lang="en-US" dirty="0"/>
              <a:t>Cylinder270 (Displacement Y) -- </a:t>
            </a:r>
            <a:r>
              <a:rPr lang="en-US" dirty="0">
                <a:solidFill>
                  <a:srgbClr val="FF0000"/>
                </a:solidFill>
              </a:rPr>
              <a:t>Corrected</a:t>
            </a:r>
          </a:p>
        </p:txBody>
      </p:sp>
      <p:pic>
        <p:nvPicPr>
          <p:cNvPr id="5" name="Picture 4">
            <a:extLst>
              <a:ext uri="{FF2B5EF4-FFF2-40B4-BE49-F238E27FC236}">
                <a16:creationId xmlns:a16="http://schemas.microsoft.com/office/drawing/2014/main" id="{B61FBFB8-7EE9-C146-BEA2-718EDD97B0E7}"/>
              </a:ext>
            </a:extLst>
          </p:cNvPr>
          <p:cNvPicPr>
            <a:picLocks noChangeAspect="1"/>
          </p:cNvPicPr>
          <p:nvPr/>
        </p:nvPicPr>
        <p:blipFill>
          <a:blip r:embed="rId2"/>
          <a:stretch>
            <a:fillRect/>
          </a:stretch>
        </p:blipFill>
        <p:spPr>
          <a:xfrm>
            <a:off x="965341" y="1402811"/>
            <a:ext cx="9328629" cy="5537485"/>
          </a:xfrm>
          <a:prstGeom prst="rect">
            <a:avLst/>
          </a:prstGeom>
        </p:spPr>
      </p:pic>
    </p:spTree>
    <p:extLst>
      <p:ext uri="{BB962C8B-B14F-4D97-AF65-F5344CB8AC3E}">
        <p14:creationId xmlns:p14="http://schemas.microsoft.com/office/powerpoint/2010/main" val="3606372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F4A5F5-6178-323A-3E32-960EE24F956F}"/>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4" name="Picture 3">
            <a:extLst>
              <a:ext uri="{FF2B5EF4-FFF2-40B4-BE49-F238E27FC236}">
                <a16:creationId xmlns:a16="http://schemas.microsoft.com/office/drawing/2014/main" id="{F8935F5C-0297-245A-3BAE-47DA95F36588}"/>
              </a:ext>
            </a:extLst>
          </p:cNvPr>
          <p:cNvPicPr>
            <a:picLocks noChangeAspect="1"/>
          </p:cNvPicPr>
          <p:nvPr/>
        </p:nvPicPr>
        <p:blipFill>
          <a:blip r:embed="rId2"/>
          <a:stretch>
            <a:fillRect/>
          </a:stretch>
        </p:blipFill>
        <p:spPr>
          <a:xfrm>
            <a:off x="496239" y="1350169"/>
            <a:ext cx="11199522" cy="5507831"/>
          </a:xfrm>
          <a:prstGeom prst="rect">
            <a:avLst/>
          </a:prstGeom>
        </p:spPr>
      </p:pic>
    </p:spTree>
    <p:extLst>
      <p:ext uri="{BB962C8B-B14F-4D97-AF65-F5344CB8AC3E}">
        <p14:creationId xmlns:p14="http://schemas.microsoft.com/office/powerpoint/2010/main" val="4140221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6CC78-9D36-B1C1-E347-FB70A78F7B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DF73EC-9290-A474-0843-9F65AA39D664}"/>
              </a:ext>
            </a:extLst>
          </p:cNvPr>
          <p:cNvSpPr>
            <a:spLocks noGrp="1"/>
          </p:cNvSpPr>
          <p:nvPr>
            <p:ph type="title"/>
          </p:nvPr>
        </p:nvSpPr>
        <p:spPr>
          <a:xfrm>
            <a:off x="838200" y="365125"/>
            <a:ext cx="10515600" cy="1325563"/>
          </a:xfrm>
        </p:spPr>
        <p:txBody>
          <a:bodyPr>
            <a:normAutofit/>
          </a:bodyPr>
          <a:lstStyle/>
          <a:p>
            <a:r>
              <a:rPr lang="en-US" dirty="0"/>
              <a:t>Cylinder270 (Displacement Z)</a:t>
            </a:r>
          </a:p>
        </p:txBody>
      </p:sp>
      <p:pic>
        <p:nvPicPr>
          <p:cNvPr id="5" name="Picture 4">
            <a:extLst>
              <a:ext uri="{FF2B5EF4-FFF2-40B4-BE49-F238E27FC236}">
                <a16:creationId xmlns:a16="http://schemas.microsoft.com/office/drawing/2014/main" id="{BB1BF8B8-631C-DE18-1090-C05EC68AC1EE}"/>
              </a:ext>
            </a:extLst>
          </p:cNvPr>
          <p:cNvPicPr>
            <a:picLocks noChangeAspect="1"/>
          </p:cNvPicPr>
          <p:nvPr/>
        </p:nvPicPr>
        <p:blipFill>
          <a:blip r:embed="rId2"/>
          <a:stretch>
            <a:fillRect/>
          </a:stretch>
        </p:blipFill>
        <p:spPr>
          <a:xfrm>
            <a:off x="838200" y="1425512"/>
            <a:ext cx="9906509" cy="5696243"/>
          </a:xfrm>
          <a:prstGeom prst="rect">
            <a:avLst/>
          </a:prstGeom>
        </p:spPr>
      </p:pic>
    </p:spTree>
    <p:extLst>
      <p:ext uri="{BB962C8B-B14F-4D97-AF65-F5344CB8AC3E}">
        <p14:creationId xmlns:p14="http://schemas.microsoft.com/office/powerpoint/2010/main" val="1901162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6EFFC-B713-CE73-30A3-5D92891518A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6E398D-C094-CCA1-5062-84666DE7050B}"/>
              </a:ext>
            </a:extLst>
          </p:cNvPr>
          <p:cNvSpPr>
            <a:spLocks noGrp="1"/>
          </p:cNvSpPr>
          <p:nvPr>
            <p:ph type="title"/>
          </p:nvPr>
        </p:nvSpPr>
        <p:spPr>
          <a:xfrm>
            <a:off x="838200" y="365125"/>
            <a:ext cx="10515600" cy="1325563"/>
          </a:xfrm>
        </p:spPr>
        <p:txBody>
          <a:bodyPr>
            <a:normAutofit/>
          </a:bodyPr>
          <a:lstStyle/>
          <a:p>
            <a:r>
              <a:rPr lang="en-US" dirty="0"/>
              <a:t>Cylinder270 (Displacement Z) -- </a:t>
            </a:r>
            <a:r>
              <a:rPr lang="en-US" dirty="0">
                <a:solidFill>
                  <a:srgbClr val="FF0000"/>
                </a:solidFill>
              </a:rPr>
              <a:t>Corrected</a:t>
            </a:r>
          </a:p>
        </p:txBody>
      </p:sp>
      <p:pic>
        <p:nvPicPr>
          <p:cNvPr id="4" name="Picture 3">
            <a:extLst>
              <a:ext uri="{FF2B5EF4-FFF2-40B4-BE49-F238E27FC236}">
                <a16:creationId xmlns:a16="http://schemas.microsoft.com/office/drawing/2014/main" id="{975BE274-6062-E42D-DDF9-9FFC6C3BD8E2}"/>
              </a:ext>
            </a:extLst>
          </p:cNvPr>
          <p:cNvPicPr>
            <a:picLocks noChangeAspect="1"/>
          </p:cNvPicPr>
          <p:nvPr/>
        </p:nvPicPr>
        <p:blipFill>
          <a:blip r:embed="rId2"/>
          <a:stretch>
            <a:fillRect/>
          </a:stretch>
        </p:blipFill>
        <p:spPr>
          <a:xfrm>
            <a:off x="1258824" y="1282554"/>
            <a:ext cx="9055608" cy="5491232"/>
          </a:xfrm>
          <a:prstGeom prst="rect">
            <a:avLst/>
          </a:prstGeom>
        </p:spPr>
      </p:pic>
    </p:spTree>
    <p:extLst>
      <p:ext uri="{BB962C8B-B14F-4D97-AF65-F5344CB8AC3E}">
        <p14:creationId xmlns:p14="http://schemas.microsoft.com/office/powerpoint/2010/main" val="3072530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2D48-CDEB-7E76-FFC6-973759C009D8}"/>
              </a:ext>
            </a:extLst>
          </p:cNvPr>
          <p:cNvSpPr>
            <a:spLocks noGrp="1"/>
          </p:cNvSpPr>
          <p:nvPr>
            <p:ph type="title"/>
          </p:nvPr>
        </p:nvSpPr>
        <p:spPr>
          <a:xfrm>
            <a:off x="838200" y="134118"/>
            <a:ext cx="10515600" cy="1325563"/>
          </a:xfrm>
        </p:spPr>
        <p:txBody>
          <a:bodyPr/>
          <a:lstStyle/>
          <a:p>
            <a:r>
              <a:rPr lang="en-US"/>
              <a:t>Cylinder270 Von </a:t>
            </a:r>
            <a:r>
              <a:rPr lang="en-US" dirty="0"/>
              <a:t>Mises Stress </a:t>
            </a:r>
          </a:p>
        </p:txBody>
      </p:sp>
      <p:pic>
        <p:nvPicPr>
          <p:cNvPr id="4" name="Picture 3">
            <a:extLst>
              <a:ext uri="{FF2B5EF4-FFF2-40B4-BE49-F238E27FC236}">
                <a16:creationId xmlns:a16="http://schemas.microsoft.com/office/drawing/2014/main" id="{0E1C9408-7529-C97F-D371-8A8B1B712EFF}"/>
              </a:ext>
            </a:extLst>
          </p:cNvPr>
          <p:cNvPicPr>
            <a:picLocks noChangeAspect="1"/>
          </p:cNvPicPr>
          <p:nvPr/>
        </p:nvPicPr>
        <p:blipFill>
          <a:blip r:embed="rId2"/>
          <a:stretch>
            <a:fillRect/>
          </a:stretch>
        </p:blipFill>
        <p:spPr>
          <a:xfrm>
            <a:off x="281499" y="1126555"/>
            <a:ext cx="11910501" cy="6036245"/>
          </a:xfrm>
          <a:prstGeom prst="rect">
            <a:avLst/>
          </a:prstGeom>
        </p:spPr>
      </p:pic>
    </p:spTree>
    <p:extLst>
      <p:ext uri="{BB962C8B-B14F-4D97-AF65-F5344CB8AC3E}">
        <p14:creationId xmlns:p14="http://schemas.microsoft.com/office/powerpoint/2010/main" val="19067480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A727-8706-62C8-0B90-50CB79D37FC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F964100-15C8-1820-F1ED-1E651077C684}"/>
              </a:ext>
            </a:extLst>
          </p:cNvPr>
          <p:cNvPicPr>
            <a:picLocks noChangeAspect="1"/>
          </p:cNvPicPr>
          <p:nvPr/>
        </p:nvPicPr>
        <p:blipFill>
          <a:blip r:embed="rId2"/>
          <a:stretch>
            <a:fillRect/>
          </a:stretch>
        </p:blipFill>
        <p:spPr>
          <a:xfrm>
            <a:off x="1994759" y="1459681"/>
            <a:ext cx="7352441" cy="5158226"/>
          </a:xfrm>
          <a:prstGeom prst="rect">
            <a:avLst/>
          </a:prstGeom>
        </p:spPr>
      </p:pic>
      <p:sp>
        <p:nvSpPr>
          <p:cNvPr id="5" name="Title 1">
            <a:extLst>
              <a:ext uri="{FF2B5EF4-FFF2-40B4-BE49-F238E27FC236}">
                <a16:creationId xmlns:a16="http://schemas.microsoft.com/office/drawing/2014/main" id="{480CAD55-D75F-CCFD-B7AA-F1CE593CB073}"/>
              </a:ext>
            </a:extLst>
          </p:cNvPr>
          <p:cNvSpPr txBox="1">
            <a:spLocks/>
          </p:cNvSpPr>
          <p:nvPr/>
        </p:nvSpPr>
        <p:spPr>
          <a:xfrm>
            <a:off x="963168" y="240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Cylinder270 Von Mises Stress</a:t>
            </a:r>
            <a:endParaRPr lang="en-US" dirty="0">
              <a:solidFill>
                <a:srgbClr val="FF0000"/>
              </a:solidFill>
            </a:endParaRPr>
          </a:p>
        </p:txBody>
      </p:sp>
    </p:spTree>
    <p:extLst>
      <p:ext uri="{BB962C8B-B14F-4D97-AF65-F5344CB8AC3E}">
        <p14:creationId xmlns:p14="http://schemas.microsoft.com/office/powerpoint/2010/main" val="3006836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0D7D0-6A6B-08B7-11D3-F9FBE98AAC3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37350A1-584A-7A71-1DD5-84E145EBF634}"/>
              </a:ext>
            </a:extLst>
          </p:cNvPr>
          <p:cNvSpPr>
            <a:spLocks noGrp="1"/>
          </p:cNvSpPr>
          <p:nvPr>
            <p:ph type="title"/>
          </p:nvPr>
        </p:nvSpPr>
        <p:spPr>
          <a:xfrm>
            <a:off x="838200" y="365125"/>
            <a:ext cx="10515600" cy="1325563"/>
          </a:xfrm>
        </p:spPr>
        <p:txBody>
          <a:bodyPr>
            <a:normAutofit/>
          </a:bodyPr>
          <a:lstStyle/>
          <a:p>
            <a:r>
              <a:rPr lang="en-US" dirty="0"/>
              <a:t>Cylinder270 (Von Mises Stress) -- </a:t>
            </a:r>
            <a:r>
              <a:rPr lang="en-US" dirty="0">
                <a:solidFill>
                  <a:srgbClr val="FF0000"/>
                </a:solidFill>
              </a:rPr>
              <a:t>Corrected</a:t>
            </a:r>
          </a:p>
        </p:txBody>
      </p:sp>
      <p:pic>
        <p:nvPicPr>
          <p:cNvPr id="5" name="Picture 4">
            <a:extLst>
              <a:ext uri="{FF2B5EF4-FFF2-40B4-BE49-F238E27FC236}">
                <a16:creationId xmlns:a16="http://schemas.microsoft.com/office/drawing/2014/main" id="{379BBA8B-9445-3335-D969-58F0D9FC8465}"/>
              </a:ext>
            </a:extLst>
          </p:cNvPr>
          <p:cNvPicPr>
            <a:picLocks noChangeAspect="1"/>
          </p:cNvPicPr>
          <p:nvPr/>
        </p:nvPicPr>
        <p:blipFill>
          <a:blip r:embed="rId2"/>
          <a:stretch>
            <a:fillRect/>
          </a:stretch>
        </p:blipFill>
        <p:spPr>
          <a:xfrm>
            <a:off x="1128284" y="1388221"/>
            <a:ext cx="9258776" cy="5562886"/>
          </a:xfrm>
          <a:prstGeom prst="rect">
            <a:avLst/>
          </a:prstGeom>
        </p:spPr>
      </p:pic>
    </p:spTree>
    <p:extLst>
      <p:ext uri="{BB962C8B-B14F-4D97-AF65-F5344CB8AC3E}">
        <p14:creationId xmlns:p14="http://schemas.microsoft.com/office/powerpoint/2010/main" val="24239947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BAF61-D5B2-B158-E993-443BFDD31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BDA4A-A473-A805-A2DA-9AE74A3AAE14}"/>
              </a:ext>
            </a:extLst>
          </p:cNvPr>
          <p:cNvSpPr>
            <a:spLocks noGrp="1"/>
          </p:cNvSpPr>
          <p:nvPr>
            <p:ph type="title"/>
          </p:nvPr>
        </p:nvSpPr>
        <p:spPr/>
        <p:txBody>
          <a:bodyPr/>
          <a:lstStyle/>
          <a:p>
            <a:r>
              <a:rPr lang="en-US" dirty="0"/>
              <a:t>Cuboid Cut Diagonally</a:t>
            </a:r>
          </a:p>
        </p:txBody>
      </p:sp>
      <p:pic>
        <p:nvPicPr>
          <p:cNvPr id="7" name="Picture 6">
            <a:extLst>
              <a:ext uri="{FF2B5EF4-FFF2-40B4-BE49-F238E27FC236}">
                <a16:creationId xmlns:a16="http://schemas.microsoft.com/office/drawing/2014/main" id="{709DE013-09E4-1A09-7EA2-B47AE62E2D9A}"/>
              </a:ext>
            </a:extLst>
          </p:cNvPr>
          <p:cNvPicPr>
            <a:picLocks noChangeAspect="1"/>
          </p:cNvPicPr>
          <p:nvPr/>
        </p:nvPicPr>
        <p:blipFill>
          <a:blip r:embed="rId2"/>
          <a:stretch>
            <a:fillRect/>
          </a:stretch>
        </p:blipFill>
        <p:spPr>
          <a:xfrm>
            <a:off x="1679390" y="1810714"/>
            <a:ext cx="7207620" cy="3676839"/>
          </a:xfrm>
          <a:prstGeom prst="rect">
            <a:avLst/>
          </a:prstGeom>
        </p:spPr>
      </p:pic>
    </p:spTree>
    <p:extLst>
      <p:ext uri="{BB962C8B-B14F-4D97-AF65-F5344CB8AC3E}">
        <p14:creationId xmlns:p14="http://schemas.microsoft.com/office/powerpoint/2010/main" val="2406876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F26E-C87B-71D5-6111-A12C32A2118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3DED472-9DC5-A19E-BB9B-25721DBF04CE}"/>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9" name="Picture 8">
            <a:extLst>
              <a:ext uri="{FF2B5EF4-FFF2-40B4-BE49-F238E27FC236}">
                <a16:creationId xmlns:a16="http://schemas.microsoft.com/office/drawing/2014/main" id="{431788E5-4020-C4CE-43A4-B3CC5B28ED60}"/>
              </a:ext>
            </a:extLst>
          </p:cNvPr>
          <p:cNvPicPr>
            <a:picLocks noChangeAspect="1"/>
          </p:cNvPicPr>
          <p:nvPr/>
        </p:nvPicPr>
        <p:blipFill>
          <a:blip r:embed="rId2"/>
          <a:stretch>
            <a:fillRect/>
          </a:stretch>
        </p:blipFill>
        <p:spPr>
          <a:xfrm>
            <a:off x="692980" y="1359845"/>
            <a:ext cx="10614454" cy="5303422"/>
          </a:xfrm>
          <a:prstGeom prst="rect">
            <a:avLst/>
          </a:prstGeom>
        </p:spPr>
      </p:pic>
    </p:spTree>
    <p:extLst>
      <p:ext uri="{BB962C8B-B14F-4D97-AF65-F5344CB8AC3E}">
        <p14:creationId xmlns:p14="http://schemas.microsoft.com/office/powerpoint/2010/main" val="21369974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2F2BF-FD1C-6E41-BE56-B548BB9211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869CE9C-A822-1783-7F85-277F386BA924}"/>
              </a:ext>
            </a:extLst>
          </p:cNvPr>
          <p:cNvSpPr>
            <a:spLocks noGrp="1"/>
          </p:cNvSpPr>
          <p:nvPr>
            <p:ph type="title"/>
          </p:nvPr>
        </p:nvSpPr>
        <p:spPr>
          <a:xfrm>
            <a:off x="838200" y="365125"/>
            <a:ext cx="10515600" cy="1325563"/>
          </a:xfrm>
        </p:spPr>
        <p:txBody>
          <a:bodyPr>
            <a:normAutofit/>
          </a:bodyPr>
          <a:lstStyle/>
          <a:p>
            <a:r>
              <a:rPr lang="en-US" dirty="0"/>
              <a:t>Cuboid Cut Diagonally (Displacement X)</a:t>
            </a:r>
          </a:p>
        </p:txBody>
      </p:sp>
      <p:pic>
        <p:nvPicPr>
          <p:cNvPr id="4" name="Picture 3">
            <a:extLst>
              <a:ext uri="{FF2B5EF4-FFF2-40B4-BE49-F238E27FC236}">
                <a16:creationId xmlns:a16="http://schemas.microsoft.com/office/drawing/2014/main" id="{94C60A50-1DB9-C828-10E9-3618A2879093}"/>
              </a:ext>
            </a:extLst>
          </p:cNvPr>
          <p:cNvPicPr>
            <a:picLocks noChangeAspect="1"/>
          </p:cNvPicPr>
          <p:nvPr/>
        </p:nvPicPr>
        <p:blipFill>
          <a:blip r:embed="rId2"/>
          <a:stretch>
            <a:fillRect/>
          </a:stretch>
        </p:blipFill>
        <p:spPr>
          <a:xfrm>
            <a:off x="983987" y="1477301"/>
            <a:ext cx="9751746" cy="5390716"/>
          </a:xfrm>
          <a:prstGeom prst="rect">
            <a:avLst/>
          </a:prstGeom>
        </p:spPr>
      </p:pic>
    </p:spTree>
    <p:extLst>
      <p:ext uri="{BB962C8B-B14F-4D97-AF65-F5344CB8AC3E}">
        <p14:creationId xmlns:p14="http://schemas.microsoft.com/office/powerpoint/2010/main" val="1444962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EC48-34F9-BDC8-0CDC-56D629687D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FE5BB8-558B-05F0-05E7-CB55AB14272F}"/>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9" name="Picture 8">
            <a:extLst>
              <a:ext uri="{FF2B5EF4-FFF2-40B4-BE49-F238E27FC236}">
                <a16:creationId xmlns:a16="http://schemas.microsoft.com/office/drawing/2014/main" id="{A14B210A-0637-3CC3-B376-68E1209E6280}"/>
              </a:ext>
            </a:extLst>
          </p:cNvPr>
          <p:cNvPicPr>
            <a:picLocks noChangeAspect="1"/>
          </p:cNvPicPr>
          <p:nvPr/>
        </p:nvPicPr>
        <p:blipFill>
          <a:blip r:embed="rId2"/>
          <a:stretch>
            <a:fillRect/>
          </a:stretch>
        </p:blipFill>
        <p:spPr>
          <a:xfrm>
            <a:off x="601963" y="1212735"/>
            <a:ext cx="10874978" cy="5433597"/>
          </a:xfrm>
          <a:prstGeom prst="rect">
            <a:avLst/>
          </a:prstGeom>
        </p:spPr>
      </p:pic>
    </p:spTree>
    <p:extLst>
      <p:ext uri="{BB962C8B-B14F-4D97-AF65-F5344CB8AC3E}">
        <p14:creationId xmlns:p14="http://schemas.microsoft.com/office/powerpoint/2010/main" val="925284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152D-E099-90AE-A5EA-F7A0BD687F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71F5779-DBFB-A1BE-F255-EE40944A362C}"/>
              </a:ext>
            </a:extLst>
          </p:cNvPr>
          <p:cNvSpPr>
            <a:spLocks noGrp="1"/>
          </p:cNvSpPr>
          <p:nvPr>
            <p:ph type="title"/>
          </p:nvPr>
        </p:nvSpPr>
        <p:spPr>
          <a:xfrm>
            <a:off x="838200" y="365125"/>
            <a:ext cx="10515600" cy="1325563"/>
          </a:xfrm>
        </p:spPr>
        <p:txBody>
          <a:bodyPr>
            <a:normAutofit/>
          </a:bodyPr>
          <a:lstStyle/>
          <a:p>
            <a:r>
              <a:rPr lang="en-US" dirty="0"/>
              <a:t>Cuboid Cut Diagonally (Displacement Y)</a:t>
            </a:r>
          </a:p>
        </p:txBody>
      </p:sp>
      <p:pic>
        <p:nvPicPr>
          <p:cNvPr id="5" name="Picture 4">
            <a:extLst>
              <a:ext uri="{FF2B5EF4-FFF2-40B4-BE49-F238E27FC236}">
                <a16:creationId xmlns:a16="http://schemas.microsoft.com/office/drawing/2014/main" id="{9190EDBD-81D0-C5BA-08DD-FEEAE34B4571}"/>
              </a:ext>
            </a:extLst>
          </p:cNvPr>
          <p:cNvPicPr>
            <a:picLocks noChangeAspect="1"/>
          </p:cNvPicPr>
          <p:nvPr/>
        </p:nvPicPr>
        <p:blipFill>
          <a:blip r:embed="rId2"/>
          <a:stretch>
            <a:fillRect/>
          </a:stretch>
        </p:blipFill>
        <p:spPr>
          <a:xfrm>
            <a:off x="838200" y="1413787"/>
            <a:ext cx="10217675" cy="5689892"/>
          </a:xfrm>
          <a:prstGeom prst="rect">
            <a:avLst/>
          </a:prstGeom>
        </p:spPr>
      </p:pic>
    </p:spTree>
    <p:extLst>
      <p:ext uri="{BB962C8B-B14F-4D97-AF65-F5344CB8AC3E}">
        <p14:creationId xmlns:p14="http://schemas.microsoft.com/office/powerpoint/2010/main" val="6897591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ED68-594D-F8AD-2BD8-88DB1851B34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950A962-220F-CCD8-5F2D-30A084EC6870}"/>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9" name="Picture 8">
            <a:extLst>
              <a:ext uri="{FF2B5EF4-FFF2-40B4-BE49-F238E27FC236}">
                <a16:creationId xmlns:a16="http://schemas.microsoft.com/office/drawing/2014/main" id="{BCACC920-5FA3-5523-AB5A-03105B09FA04}"/>
              </a:ext>
            </a:extLst>
          </p:cNvPr>
          <p:cNvPicPr>
            <a:picLocks noChangeAspect="1"/>
          </p:cNvPicPr>
          <p:nvPr/>
        </p:nvPicPr>
        <p:blipFill>
          <a:blip r:embed="rId2"/>
          <a:stretch>
            <a:fillRect/>
          </a:stretch>
        </p:blipFill>
        <p:spPr>
          <a:xfrm>
            <a:off x="568095" y="1317511"/>
            <a:ext cx="10515600" cy="5216635"/>
          </a:xfrm>
          <a:prstGeom prst="rect">
            <a:avLst/>
          </a:prstGeom>
        </p:spPr>
      </p:pic>
    </p:spTree>
    <p:extLst>
      <p:ext uri="{BB962C8B-B14F-4D97-AF65-F5344CB8AC3E}">
        <p14:creationId xmlns:p14="http://schemas.microsoft.com/office/powerpoint/2010/main" val="3932378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D3868-FA70-9E4A-E608-74B3BDABB6F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84F7F8-30B4-0A91-800E-547BC3F4E8FB}"/>
              </a:ext>
            </a:extLst>
          </p:cNvPr>
          <p:cNvSpPr>
            <a:spLocks noGrp="1"/>
          </p:cNvSpPr>
          <p:nvPr>
            <p:ph type="title"/>
          </p:nvPr>
        </p:nvSpPr>
        <p:spPr>
          <a:xfrm>
            <a:off x="838200" y="365125"/>
            <a:ext cx="10515600" cy="1325563"/>
          </a:xfrm>
        </p:spPr>
        <p:txBody>
          <a:bodyPr>
            <a:normAutofit/>
          </a:bodyPr>
          <a:lstStyle/>
          <a:p>
            <a:r>
              <a:rPr lang="en-US" dirty="0"/>
              <a:t>Cuboid Cut Diagonally (Displacement Z)</a:t>
            </a:r>
          </a:p>
        </p:txBody>
      </p:sp>
      <p:pic>
        <p:nvPicPr>
          <p:cNvPr id="4" name="Picture 3">
            <a:extLst>
              <a:ext uri="{FF2B5EF4-FFF2-40B4-BE49-F238E27FC236}">
                <a16:creationId xmlns:a16="http://schemas.microsoft.com/office/drawing/2014/main" id="{A5D5559A-FFA3-68BC-26D0-5AA1CEFC4E3C}"/>
              </a:ext>
            </a:extLst>
          </p:cNvPr>
          <p:cNvPicPr>
            <a:picLocks noChangeAspect="1"/>
          </p:cNvPicPr>
          <p:nvPr/>
        </p:nvPicPr>
        <p:blipFill>
          <a:blip r:embed="rId2"/>
          <a:stretch>
            <a:fillRect/>
          </a:stretch>
        </p:blipFill>
        <p:spPr>
          <a:xfrm>
            <a:off x="838200" y="1410611"/>
            <a:ext cx="10211325" cy="5696243"/>
          </a:xfrm>
          <a:prstGeom prst="rect">
            <a:avLst/>
          </a:prstGeom>
        </p:spPr>
      </p:pic>
    </p:spTree>
    <p:extLst>
      <p:ext uri="{BB962C8B-B14F-4D97-AF65-F5344CB8AC3E}">
        <p14:creationId xmlns:p14="http://schemas.microsoft.com/office/powerpoint/2010/main" val="19265224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43F5-7D00-7BC7-F2EF-17F254A6B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4E8A5-C226-E796-C0CC-5BF1DFC86104}"/>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8" name="Picture 7">
            <a:extLst>
              <a:ext uri="{FF2B5EF4-FFF2-40B4-BE49-F238E27FC236}">
                <a16:creationId xmlns:a16="http://schemas.microsoft.com/office/drawing/2014/main" id="{0A4FD577-E3C7-0CF6-4FD8-9F504026A497}"/>
              </a:ext>
            </a:extLst>
          </p:cNvPr>
          <p:cNvPicPr>
            <a:picLocks noChangeAspect="1"/>
          </p:cNvPicPr>
          <p:nvPr/>
        </p:nvPicPr>
        <p:blipFill>
          <a:blip r:embed="rId2"/>
          <a:stretch>
            <a:fillRect/>
          </a:stretch>
        </p:blipFill>
        <p:spPr>
          <a:xfrm>
            <a:off x="315158" y="996840"/>
            <a:ext cx="11546744" cy="5581760"/>
          </a:xfrm>
          <a:prstGeom prst="rect">
            <a:avLst/>
          </a:prstGeom>
        </p:spPr>
      </p:pic>
    </p:spTree>
    <p:extLst>
      <p:ext uri="{BB962C8B-B14F-4D97-AF65-F5344CB8AC3E}">
        <p14:creationId xmlns:p14="http://schemas.microsoft.com/office/powerpoint/2010/main" val="3952611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DCFFF-DDD0-FB37-3E1D-4B8F0B07C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D8C6B-A183-53D8-8A8E-224610D09E4C}"/>
              </a:ext>
            </a:extLst>
          </p:cNvPr>
          <p:cNvSpPr>
            <a:spLocks noGrp="1"/>
          </p:cNvSpPr>
          <p:nvPr>
            <p:ph type="title"/>
          </p:nvPr>
        </p:nvSpPr>
        <p:spPr>
          <a:xfrm>
            <a:off x="838200" y="134118"/>
            <a:ext cx="10515600" cy="1325563"/>
          </a:xfrm>
        </p:spPr>
        <p:txBody>
          <a:bodyPr/>
          <a:lstStyle/>
          <a:p>
            <a:r>
              <a:rPr lang="en-US" dirty="0"/>
              <a:t>Cuboid Cut Diagonally – Von Mises Stress</a:t>
            </a:r>
          </a:p>
        </p:txBody>
      </p:sp>
      <p:pic>
        <p:nvPicPr>
          <p:cNvPr id="4" name="Picture 3">
            <a:extLst>
              <a:ext uri="{FF2B5EF4-FFF2-40B4-BE49-F238E27FC236}">
                <a16:creationId xmlns:a16="http://schemas.microsoft.com/office/drawing/2014/main" id="{44EBB151-D3CC-E312-A31E-37EF9283420D}"/>
              </a:ext>
            </a:extLst>
          </p:cNvPr>
          <p:cNvPicPr>
            <a:picLocks noChangeAspect="1"/>
          </p:cNvPicPr>
          <p:nvPr/>
        </p:nvPicPr>
        <p:blipFill>
          <a:blip r:embed="rId2"/>
          <a:stretch>
            <a:fillRect/>
          </a:stretch>
        </p:blipFill>
        <p:spPr>
          <a:xfrm>
            <a:off x="838200" y="991512"/>
            <a:ext cx="10147822" cy="5670841"/>
          </a:xfrm>
          <a:prstGeom prst="rect">
            <a:avLst/>
          </a:prstGeom>
        </p:spPr>
      </p:pic>
      <p:sp>
        <p:nvSpPr>
          <p:cNvPr id="8" name="Rectangle 7">
            <a:extLst>
              <a:ext uri="{FF2B5EF4-FFF2-40B4-BE49-F238E27FC236}">
                <a16:creationId xmlns:a16="http://schemas.microsoft.com/office/drawing/2014/main" id="{746D50FB-69E4-D8AD-776B-116D38D4F34A}"/>
              </a:ext>
            </a:extLst>
          </p:cNvPr>
          <p:cNvSpPr/>
          <p:nvPr/>
        </p:nvSpPr>
        <p:spPr>
          <a:xfrm>
            <a:off x="2705892" y="4836741"/>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52.2</a:t>
            </a:r>
          </a:p>
        </p:txBody>
      </p:sp>
      <p:sp>
        <p:nvSpPr>
          <p:cNvPr id="9" name="Rectangle 8">
            <a:extLst>
              <a:ext uri="{FF2B5EF4-FFF2-40B4-BE49-F238E27FC236}">
                <a16:creationId xmlns:a16="http://schemas.microsoft.com/office/drawing/2014/main" id="{190D6892-9B37-42B6-82DB-240115F8860D}"/>
              </a:ext>
            </a:extLst>
          </p:cNvPr>
          <p:cNvSpPr/>
          <p:nvPr/>
        </p:nvSpPr>
        <p:spPr>
          <a:xfrm>
            <a:off x="2931444" y="5564490"/>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73.6</a:t>
            </a:r>
          </a:p>
        </p:txBody>
      </p:sp>
      <p:sp>
        <p:nvSpPr>
          <p:cNvPr id="10" name="Rectangle 9">
            <a:extLst>
              <a:ext uri="{FF2B5EF4-FFF2-40B4-BE49-F238E27FC236}">
                <a16:creationId xmlns:a16="http://schemas.microsoft.com/office/drawing/2014/main" id="{DAD93B1D-F3E5-A86A-FC8C-60DC2832D5A5}"/>
              </a:ext>
            </a:extLst>
          </p:cNvPr>
          <p:cNvSpPr/>
          <p:nvPr/>
        </p:nvSpPr>
        <p:spPr>
          <a:xfrm>
            <a:off x="8743980" y="2956914"/>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18.7</a:t>
            </a:r>
          </a:p>
        </p:txBody>
      </p:sp>
      <p:sp>
        <p:nvSpPr>
          <p:cNvPr id="11" name="Rectangle 10">
            <a:extLst>
              <a:ext uri="{FF2B5EF4-FFF2-40B4-BE49-F238E27FC236}">
                <a16:creationId xmlns:a16="http://schemas.microsoft.com/office/drawing/2014/main" id="{3FF69450-0248-4A17-6B79-545B950B6EB5}"/>
              </a:ext>
            </a:extLst>
          </p:cNvPr>
          <p:cNvSpPr/>
          <p:nvPr/>
        </p:nvSpPr>
        <p:spPr>
          <a:xfrm>
            <a:off x="8887236" y="4184422"/>
            <a:ext cx="740229" cy="3701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38.7</a:t>
            </a:r>
          </a:p>
        </p:txBody>
      </p:sp>
      <p:cxnSp>
        <p:nvCxnSpPr>
          <p:cNvPr id="13" name="Straight Connector 12">
            <a:extLst>
              <a:ext uri="{FF2B5EF4-FFF2-40B4-BE49-F238E27FC236}">
                <a16:creationId xmlns:a16="http://schemas.microsoft.com/office/drawing/2014/main" id="{1F6A8ADE-9C74-EFFE-FAAF-AFE95E8194BB}"/>
              </a:ext>
            </a:extLst>
          </p:cNvPr>
          <p:cNvCxnSpPr>
            <a:endCxn id="8" idx="3"/>
          </p:cNvCxnSpPr>
          <p:nvPr/>
        </p:nvCxnSpPr>
        <p:spPr>
          <a:xfrm flipH="1" flipV="1">
            <a:off x="3446121" y="5021798"/>
            <a:ext cx="1272183" cy="896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77067C2-3408-489E-935E-7696513A959B}"/>
              </a:ext>
            </a:extLst>
          </p:cNvPr>
          <p:cNvCxnSpPr>
            <a:cxnSpLocks/>
          </p:cNvCxnSpPr>
          <p:nvPr/>
        </p:nvCxnSpPr>
        <p:spPr>
          <a:xfrm flipH="1">
            <a:off x="3671673" y="5564490"/>
            <a:ext cx="1046631" cy="1687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D834C7C-6A0F-359A-AC6A-2BFA17923A69}"/>
              </a:ext>
            </a:extLst>
          </p:cNvPr>
          <p:cNvCxnSpPr>
            <a:cxnSpLocks/>
            <a:endCxn id="10" idx="2"/>
          </p:cNvCxnSpPr>
          <p:nvPr/>
        </p:nvCxnSpPr>
        <p:spPr>
          <a:xfrm flipV="1">
            <a:off x="8743980" y="3327028"/>
            <a:ext cx="370115" cy="29399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9648A7F-AD39-4AAF-7923-F029E1CBA611}"/>
              </a:ext>
            </a:extLst>
          </p:cNvPr>
          <p:cNvCxnSpPr>
            <a:cxnSpLocks/>
            <a:endCxn id="11" idx="0"/>
          </p:cNvCxnSpPr>
          <p:nvPr/>
        </p:nvCxnSpPr>
        <p:spPr>
          <a:xfrm>
            <a:off x="8743980" y="3968496"/>
            <a:ext cx="513371" cy="21592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05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68194</TotalTime>
  <Words>2331</Words>
  <Application>Microsoft Office PowerPoint</Application>
  <PresentationFormat>Widescreen</PresentationFormat>
  <Paragraphs>285</Paragraphs>
  <Slides>101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Aptos</vt:lpstr>
      <vt:lpstr>Aptos Display</vt:lpstr>
      <vt:lpstr>Arial</vt:lpstr>
      <vt:lpstr>Cambria Math</vt:lpstr>
      <vt:lpstr>Cascadia Mono</vt:lpstr>
      <vt:lpstr>CMR12</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Quadrature points for triangles</vt:lpstr>
      <vt:lpstr>Integration points on the boundaries for Solid</vt:lpstr>
      <vt:lpstr>Integration points on the boundaries for Solid</vt:lpstr>
      <vt:lpstr>Integration points on the boundaries for Solid</vt:lpstr>
      <vt:lpstr>Coupling interface area instead of line</vt:lpstr>
      <vt:lpstr>Coupling interface area instead of line</vt:lpstr>
      <vt:lpstr>Validation_01</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Y)</vt:lpstr>
      <vt:lpstr>Validation_02 (Displacement Y)</vt:lpstr>
      <vt:lpstr>Validation_02 (Displacement Z)</vt:lpstr>
      <vt:lpstr>Validation_02 (Displacement Z)</vt:lpstr>
      <vt:lpstr>Validation_02 (Displacement Z)</vt:lpstr>
      <vt:lpstr>Validation_02 (Von Mises Stress)</vt:lpstr>
      <vt:lpstr>Validation_02 (Von Mises Stress)</vt:lpstr>
      <vt:lpstr>Validation_02 (Von Mises Stress)</vt:lpstr>
      <vt:lpstr>Nitsche Results Displacement X - Wrong</vt:lpstr>
      <vt:lpstr>Nitsche Results Displacement X - Corrected</vt:lpstr>
      <vt:lpstr>Nitsche Results Displacement Y - Wrong </vt:lpstr>
      <vt:lpstr>Nitsche Results Displacement Y - Corrected</vt:lpstr>
      <vt:lpstr>Nitsche Results Displacement Z - Wrong</vt:lpstr>
      <vt:lpstr>Nitsche Results Displacement Z - Corrected</vt:lpstr>
      <vt:lpstr>Nitsche Results Von Mises - Wrong</vt:lpstr>
      <vt:lpstr>Nitsche Results Displacement Von Mises - Corrected</vt:lpstr>
      <vt:lpstr>Cylinder270</vt:lpstr>
      <vt:lpstr>STL insertion</vt:lpstr>
      <vt:lpstr>STL insertion as</vt:lpstr>
      <vt:lpstr>Queso output of STLs</vt:lpstr>
      <vt:lpstr>Wrong projection of integration points</vt:lpstr>
      <vt:lpstr>Function for correct projection of integration points</vt:lpstr>
      <vt:lpstr>Correct projection of integration points</vt:lpstr>
      <vt:lpstr>Load condition (Membrane case)  </vt:lpstr>
      <vt:lpstr>Cylinder270 (Displacement X) (Membrane case) </vt:lpstr>
      <vt:lpstr>Cylinder270 (Displacement X) (Membrane case) </vt:lpstr>
      <vt:lpstr>Cylinder270 (Von Mises Stress ) (Membrane case) </vt:lpstr>
      <vt:lpstr>Cylinder270 (Von Mises Stress ) (Membrane case) </vt:lpstr>
      <vt:lpstr>Load condition (Complex load) </vt:lpstr>
      <vt:lpstr>Cylinder270 (Displacement X)</vt:lpstr>
      <vt:lpstr>Cylinder270 (Displacement X)</vt:lpstr>
      <vt:lpstr>Cylinder270 (Displacement X) -- Corrected</vt:lpstr>
      <vt:lpstr>Cylinder270 (Displacement Y)</vt:lpstr>
      <vt:lpstr>Cylinder270 (Displacement Y)</vt:lpstr>
      <vt:lpstr>Cylinder270 (Displacement Y) -- Corrected</vt:lpstr>
      <vt:lpstr>Cylinder270 (Displacement Z)</vt:lpstr>
      <vt:lpstr>Cylinder270 (Displacement Z)</vt:lpstr>
      <vt:lpstr>Cylinder270 (Displacement Z) -- Corrected</vt:lpstr>
      <vt:lpstr>Cylinder270 Von Mises Stress </vt:lpstr>
      <vt:lpstr>PowerPoint Presentation</vt:lpstr>
      <vt:lpstr>Cylinder270 (Von Mises Stress) -- Corrected</vt:lpstr>
      <vt:lpstr>Cuboid Cut Diagonally</vt:lpstr>
      <vt:lpstr>Cuboid Cut Diagonally (Displacement X)</vt:lpstr>
      <vt:lpstr>Cuboid Cut Diagonally (Displacement X)</vt:lpstr>
      <vt:lpstr>Cuboid Cut Diagonally (Displacement Y)</vt:lpstr>
      <vt:lpstr>Cuboid Cut Diagonally (Displacement Y)</vt:lpstr>
      <vt:lpstr>Cuboid Cut Diagonally (Displacement Z)</vt:lpstr>
      <vt:lpstr>Cuboid Cut Diagonally (Displacement Z)</vt:lpstr>
      <vt:lpstr>Cuboid Cut Diagonally – Von Mises Stress</vt:lpstr>
      <vt:lpstr>Cuboid Cut Diagonally – Von Mises Stress</vt:lpstr>
      <vt:lpstr>Correction</vt:lpstr>
      <vt:lpstr>Other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191</cp:revision>
  <dcterms:created xsi:type="dcterms:W3CDTF">2025-01-26T16:01:18Z</dcterms:created>
  <dcterms:modified xsi:type="dcterms:W3CDTF">2025-06-10T08:56:38Z</dcterms:modified>
</cp:coreProperties>
</file>